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7" r:id="rId4"/>
    <p:sldId id="260" r:id="rId5"/>
    <p:sldId id="261" r:id="rId6"/>
    <p:sldId id="262" r:id="rId7"/>
    <p:sldId id="263" r:id="rId8"/>
    <p:sldId id="258" r:id="rId9"/>
    <p:sldId id="265" r:id="rId10"/>
    <p:sldId id="266" r:id="rId11"/>
    <p:sldId id="267" r:id="rId12"/>
    <p:sldId id="268" r:id="rId13"/>
    <p:sldId id="270" r:id="rId14"/>
    <p:sldId id="271" r:id="rId15"/>
    <p:sldId id="273" r:id="rId16"/>
    <p:sldId id="272" r:id="rId17"/>
    <p:sldId id="269" r:id="rId18"/>
    <p:sldId id="274" r:id="rId1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20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10/02/2006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10/02/2006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10/02/2006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10/02/2006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10/02/2006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10/02/2006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10/02/2006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10/02/2006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10/02/2006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10/02/2006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10/02/2006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10/02/2006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755576" y="3645024"/>
            <a:ext cx="2120280" cy="1993776"/>
          </a:xfrm>
        </p:spPr>
        <p:txBody>
          <a:bodyPr/>
          <a:lstStyle/>
          <a:p>
            <a:r>
              <a:rPr lang="es-CO" b="1" dirty="0" smtClean="0">
                <a:solidFill>
                  <a:srgbClr val="FF0000"/>
                </a:solidFill>
              </a:rPr>
              <a:t>Texto base: Génesis </a:t>
            </a:r>
            <a:r>
              <a:rPr lang="es-CO" b="1" dirty="0">
                <a:solidFill>
                  <a:srgbClr val="FF0000"/>
                </a:solidFill>
              </a:rPr>
              <a:t>4:16-22</a:t>
            </a:r>
          </a:p>
          <a:p>
            <a:endParaRPr lang="es-CO" dirty="0"/>
          </a:p>
        </p:txBody>
      </p:sp>
      <p:sp>
        <p:nvSpPr>
          <p:cNvPr id="4" name="3 Terminador"/>
          <p:cNvSpPr/>
          <p:nvPr/>
        </p:nvSpPr>
        <p:spPr>
          <a:xfrm>
            <a:off x="251520" y="692696"/>
            <a:ext cx="8496944" cy="1381872"/>
          </a:xfrm>
          <a:prstGeom prst="flowChartTerminator">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dirty="0">
                <a:solidFill>
                  <a:srgbClr val="002060"/>
                </a:solidFill>
                <a:latin typeface="Aharoni" pitchFamily="2" charset="-79"/>
                <a:cs typeface="Aharoni" pitchFamily="2" charset="-79"/>
              </a:rPr>
              <a:t>LA DESCENDENCIA DE CAIN</a:t>
            </a:r>
          </a:p>
        </p:txBody>
      </p:sp>
      <p:pic>
        <p:nvPicPr>
          <p:cNvPr id="1026" name="Picture 2" descr="http://t0.gstatic.com/images?q=tbn:ANd9GcTFsw8bzxh4E5yLX-iDM6G0OQmSWIMkAPgbE_fOnXvyPzWVRPHYX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5856" y="2276872"/>
            <a:ext cx="4752527" cy="37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6243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rgbClr val="92D050"/>
          </a:solidFill>
        </p:spPr>
        <p:txBody>
          <a:bodyPr>
            <a:normAutofit fontScale="85000" lnSpcReduction="20000"/>
          </a:bodyPr>
          <a:lstStyle/>
          <a:p>
            <a:pPr marL="0" indent="0" algn="ctr">
              <a:buNone/>
            </a:pPr>
            <a:r>
              <a:rPr lang="es-CO" dirty="0" smtClean="0"/>
              <a:t>El texto base dice:</a:t>
            </a:r>
            <a:r>
              <a:rPr lang="es-CO" b="1" baseline="30000" dirty="0"/>
              <a:t> </a:t>
            </a:r>
            <a:r>
              <a:rPr lang="es-CO" dirty="0" smtClean="0"/>
              <a:t>Y </a:t>
            </a:r>
            <a:r>
              <a:rPr lang="es-CO" dirty="0"/>
              <a:t>salió Caín de delante del SEÑOR, y habitó en tierra de Nod, al oriente de Edén. </a:t>
            </a:r>
          </a:p>
          <a:p>
            <a:endParaRPr lang="es-CO" b="1" baseline="30000" dirty="0" smtClean="0"/>
          </a:p>
          <a:p>
            <a:pPr marL="0" indent="0" algn="ctr">
              <a:buNone/>
            </a:pPr>
            <a:r>
              <a:rPr lang="es-CO" b="1" baseline="30000" dirty="0" smtClean="0"/>
              <a:t>17 </a:t>
            </a:r>
            <a:r>
              <a:rPr lang="es-CO" dirty="0"/>
              <a:t>Y conoció Caín a su mujer, la cual concibió y dio a luz a Enoc; y edificó </a:t>
            </a:r>
            <a:r>
              <a:rPr lang="es-CO" b="1" i="1" dirty="0">
                <a:latin typeface="Agency FB" pitchFamily="34" charset="0"/>
              </a:rPr>
              <a:t>[una] ciudad</a:t>
            </a:r>
            <a:r>
              <a:rPr lang="es-CO" dirty="0"/>
              <a:t>, y llamó el nombre de la ciudad del nombre de su hijo, Enoc. </a:t>
            </a:r>
            <a:r>
              <a:rPr lang="es-CO" b="1" baseline="30000" dirty="0" smtClean="0"/>
              <a:t>18 </a:t>
            </a:r>
            <a:r>
              <a:rPr lang="es-CO" dirty="0"/>
              <a:t>Y a Enoc nació Irad, e Irad engendró a Mehujael, y Mehujael engendró a Metusael, y Metusael engendró a Lamec</a:t>
            </a:r>
            <a:r>
              <a:rPr lang="es-CO" dirty="0" smtClean="0"/>
              <a:t>.</a:t>
            </a:r>
            <a:endParaRPr lang="es-CO" dirty="0"/>
          </a:p>
          <a:p>
            <a:endParaRPr lang="es-CO" b="1" baseline="30000" dirty="0" smtClean="0"/>
          </a:p>
          <a:p>
            <a:pPr marL="0" indent="0" algn="ctr">
              <a:buNone/>
            </a:pPr>
            <a:r>
              <a:rPr lang="es-CO" b="1" baseline="30000" dirty="0" smtClean="0"/>
              <a:t>19 </a:t>
            </a:r>
            <a:r>
              <a:rPr lang="es-CO" dirty="0"/>
              <a:t>Y tomó para sí Lamec dos mujeres: el nombre de la una [fue] Ada, y el nombre de la otra Zila. </a:t>
            </a:r>
            <a:r>
              <a:rPr lang="es-CO" b="1" baseline="30000" dirty="0" smtClean="0"/>
              <a:t>20 </a:t>
            </a:r>
            <a:r>
              <a:rPr lang="es-CO" dirty="0"/>
              <a:t>Y Ada dio a luz a Jabal, el cual fue padre de los que habitan en tiendas, y [crían] ganados. </a:t>
            </a:r>
            <a:r>
              <a:rPr lang="es-CO" b="1" baseline="30000" dirty="0" smtClean="0"/>
              <a:t>21 </a:t>
            </a:r>
            <a:r>
              <a:rPr lang="es-CO" dirty="0"/>
              <a:t>Y el nombre de su hermano [fue] Jubal, el cual fue padre de todos los que</a:t>
            </a:r>
            <a:r>
              <a:rPr lang="es-CO" b="1" i="1" dirty="0">
                <a:latin typeface="Agency FB" pitchFamily="34" charset="0"/>
              </a:rPr>
              <a:t> tocan arpa y órgano. </a:t>
            </a:r>
          </a:p>
          <a:p>
            <a:endParaRPr lang="es-CO" b="1" baseline="30000" dirty="0" smtClean="0"/>
          </a:p>
          <a:p>
            <a:pPr marL="0" indent="0" algn="ctr">
              <a:buNone/>
            </a:pPr>
            <a:r>
              <a:rPr lang="es-CO" b="1" baseline="30000" dirty="0" smtClean="0"/>
              <a:t>22 </a:t>
            </a:r>
            <a:r>
              <a:rPr lang="es-CO" dirty="0"/>
              <a:t>Y Zila también dio a luz a Tubal-Caín, acicalador de toda obra de bronce y de hierro: y la hermana de Tubal-Caín fue Naama. </a:t>
            </a:r>
          </a:p>
        </p:txBody>
      </p:sp>
    </p:spTree>
    <p:extLst>
      <p:ext uri="{BB962C8B-B14F-4D97-AF65-F5344CB8AC3E}">
        <p14:creationId xmlns:p14="http://schemas.microsoft.com/office/powerpoint/2010/main" val="19659688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5">
              <a:lumMod val="40000"/>
              <a:lumOff val="60000"/>
            </a:schemeClr>
          </a:solidFill>
        </p:spPr>
        <p:txBody>
          <a:bodyPr>
            <a:noAutofit/>
          </a:bodyPr>
          <a:lstStyle/>
          <a:p>
            <a:r>
              <a:rPr lang="es-CO" sz="2800" b="1" i="1" dirty="0" smtClean="0">
                <a:solidFill>
                  <a:srgbClr val="FF0000"/>
                </a:solidFill>
                <a:latin typeface="Agency FB" pitchFamily="34" charset="0"/>
              </a:rPr>
              <a:t>Note que tanto </a:t>
            </a:r>
            <a:r>
              <a:rPr lang="es-CO" sz="2800" b="1" i="1" dirty="0">
                <a:solidFill>
                  <a:srgbClr val="FF0000"/>
                </a:solidFill>
                <a:latin typeface="Agency FB" pitchFamily="34" charset="0"/>
              </a:rPr>
              <a:t>C</a:t>
            </a:r>
            <a:r>
              <a:rPr lang="es-CO" sz="2800" b="1" i="1" dirty="0" smtClean="0">
                <a:solidFill>
                  <a:srgbClr val="FF0000"/>
                </a:solidFill>
                <a:latin typeface="Agency FB" pitchFamily="34" charset="0"/>
              </a:rPr>
              <a:t>aín como Enoc, solamente engendraron un hijo varón, y así sucedió con sus descendientes hasta la quinta generación</a:t>
            </a:r>
            <a:r>
              <a:rPr lang="es-CO" b="1" i="1" dirty="0" smtClean="0">
                <a:solidFill>
                  <a:srgbClr val="FF0000"/>
                </a:solidFill>
                <a:latin typeface="Agency FB" pitchFamily="34" charset="0"/>
              </a:rPr>
              <a:t>.</a:t>
            </a:r>
            <a:endParaRPr lang="es-CO" b="1" i="1" dirty="0">
              <a:solidFill>
                <a:srgbClr val="FF0000"/>
              </a:solidFill>
              <a:latin typeface="Agency FB" pitchFamily="34" charset="0"/>
            </a:endParaRPr>
          </a:p>
        </p:txBody>
      </p:sp>
      <p:pic>
        <p:nvPicPr>
          <p:cNvPr id="1026" name="Picture 2" descr="http://3.bp.blogspot.com/_HHP6dHD9jEA/TT_As5eQ8rI/AAAAAAAAACs/Pi5OEAaP93E/s640/GN+4+15-2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628800"/>
            <a:ext cx="8280920" cy="4104456"/>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0" y="5718855"/>
            <a:ext cx="9144000" cy="1077218"/>
          </a:xfrm>
          <a:prstGeom prst="rect">
            <a:avLst/>
          </a:prstGeom>
          <a:noFill/>
        </p:spPr>
        <p:txBody>
          <a:bodyPr wrap="square">
            <a:spAutoFit/>
          </a:bodyPr>
          <a:lstStyle/>
          <a:p>
            <a:pPr algn="ctr"/>
            <a:r>
              <a:rPr lang="es-CO" sz="2400" b="1" dirty="0">
                <a:solidFill>
                  <a:schemeClr val="bg1"/>
                </a:solidFill>
              </a:rPr>
              <a:t>Yo le pregunto: ¿Si </a:t>
            </a:r>
            <a:r>
              <a:rPr lang="es-CO" sz="2400" b="1" dirty="0" smtClean="0">
                <a:solidFill>
                  <a:schemeClr val="bg1"/>
                </a:solidFill>
              </a:rPr>
              <a:t>estos </a:t>
            </a:r>
            <a:r>
              <a:rPr lang="es-CO" sz="2400" b="1" dirty="0">
                <a:solidFill>
                  <a:schemeClr val="bg1"/>
                </a:solidFill>
              </a:rPr>
              <a:t>tuvieron un  hijo, con quien se casaron</a:t>
            </a:r>
            <a:r>
              <a:rPr lang="es-CO" sz="2400" b="1" dirty="0" smtClean="0">
                <a:solidFill>
                  <a:schemeClr val="bg1"/>
                </a:solidFill>
              </a:rPr>
              <a:t>?</a:t>
            </a:r>
            <a:endParaRPr lang="es-CO" sz="2000" b="1" dirty="0" smtClean="0">
              <a:solidFill>
                <a:schemeClr val="bg1"/>
              </a:solidFill>
            </a:endParaRPr>
          </a:p>
          <a:p>
            <a:pPr algn="ctr"/>
            <a:r>
              <a:rPr lang="es-CO" sz="2000" b="1" dirty="0" smtClean="0">
                <a:solidFill>
                  <a:srgbClr val="FF0000"/>
                </a:solidFill>
              </a:rPr>
              <a:t>Lea Gen.5:4</a:t>
            </a:r>
            <a:r>
              <a:rPr lang="es-CO" sz="2000" b="1" dirty="0" smtClean="0">
                <a:solidFill>
                  <a:srgbClr val="FFFF00"/>
                </a:solidFill>
              </a:rPr>
              <a:t>. ¡Indudablemente que se casaron con una de sus tías! Pero Caín y Set lo hicieron con sus hermanas.  Por tanto, si fue así, Adán al menos tuvo ocho hijas</a:t>
            </a:r>
            <a:endParaRPr lang="es-CO" sz="2000" b="1" dirty="0">
              <a:solidFill>
                <a:srgbClr val="FFFF00"/>
              </a:solidFill>
            </a:endParaRPr>
          </a:p>
        </p:txBody>
      </p:sp>
    </p:spTree>
    <p:extLst>
      <p:ext uri="{BB962C8B-B14F-4D97-AF65-F5344CB8AC3E}">
        <p14:creationId xmlns:p14="http://schemas.microsoft.com/office/powerpoint/2010/main" val="205700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16632"/>
            <a:ext cx="9144000" cy="6741368"/>
          </a:xfrm>
        </p:spPr>
        <p:txBody>
          <a:bodyPr>
            <a:normAutofit lnSpcReduction="10000"/>
          </a:bodyPr>
          <a:lstStyle/>
          <a:p>
            <a:pPr marL="0" indent="0">
              <a:buNone/>
            </a:pPr>
            <a:r>
              <a:rPr lang="es-CO" sz="3600" b="1" i="1" dirty="0" smtClean="0">
                <a:solidFill>
                  <a:srgbClr val="FF0000"/>
                </a:solidFill>
              </a:rPr>
              <a:t>He aquí un comentario corto sobre Caín:</a:t>
            </a:r>
          </a:p>
          <a:p>
            <a:pPr marL="0" indent="0">
              <a:buNone/>
            </a:pPr>
            <a:r>
              <a:rPr lang="es-CO" sz="2800" b="1" i="1" dirty="0" smtClean="0">
                <a:solidFill>
                  <a:srgbClr val="FF0000"/>
                </a:solidFill>
              </a:rPr>
              <a:t>1).</a:t>
            </a:r>
            <a:r>
              <a:rPr lang="es-CO" sz="2800" dirty="0"/>
              <a:t> Los primeros habitantes de la tierra no tuvieron otra elección sino casarse con sus hermanos y hermanas a fin de cumplir la orden divina: "Fructificad y multiplicaos" </a:t>
            </a:r>
            <a:r>
              <a:rPr lang="es-CO" sz="2800" dirty="0">
                <a:solidFill>
                  <a:srgbClr val="FF0000"/>
                </a:solidFill>
              </a:rPr>
              <a:t>(ver </a:t>
            </a:r>
            <a:r>
              <a:rPr lang="es-CO" sz="2800" dirty="0" smtClean="0">
                <a:solidFill>
                  <a:srgbClr val="FF0000"/>
                </a:solidFill>
              </a:rPr>
              <a:t>Hec.17:26</a:t>
            </a:r>
            <a:r>
              <a:rPr lang="es-CO" sz="2800" dirty="0">
                <a:solidFill>
                  <a:srgbClr val="FF0000"/>
                </a:solidFill>
              </a:rPr>
              <a:t>)</a:t>
            </a:r>
            <a:r>
              <a:rPr lang="es-CO" sz="2800" dirty="0"/>
              <a:t>. Posteriormente se prohibieron tales casamientos </a:t>
            </a:r>
            <a:r>
              <a:rPr lang="es-CO" sz="2800" dirty="0">
                <a:solidFill>
                  <a:srgbClr val="FF0000"/>
                </a:solidFill>
              </a:rPr>
              <a:t>(ver </a:t>
            </a:r>
            <a:r>
              <a:rPr lang="es-CO" sz="2800" dirty="0" smtClean="0">
                <a:solidFill>
                  <a:srgbClr val="FF0000"/>
                </a:solidFill>
              </a:rPr>
              <a:t>Lev.18:6-17</a:t>
            </a:r>
            <a:r>
              <a:rPr lang="es-CO" sz="2800" dirty="0">
                <a:solidFill>
                  <a:srgbClr val="FF0000"/>
                </a:solidFill>
              </a:rPr>
              <a:t>)</a:t>
            </a:r>
            <a:r>
              <a:rPr lang="es-CO" sz="2800" dirty="0"/>
              <a:t>.</a:t>
            </a:r>
            <a:endParaRPr lang="es-CO" sz="2800" dirty="0" smtClean="0"/>
          </a:p>
          <a:p>
            <a:pPr marL="0" indent="0">
              <a:buNone/>
            </a:pPr>
            <a:r>
              <a:rPr lang="es-CO" sz="2800" b="1" i="1" dirty="0" smtClean="0">
                <a:solidFill>
                  <a:srgbClr val="FF0000"/>
                </a:solidFill>
              </a:rPr>
              <a:t>2).</a:t>
            </a:r>
            <a:r>
              <a:rPr lang="es-CO" sz="2800" dirty="0"/>
              <a:t> El hecho de que Dios no rehusara descendientes al desobediente y réprobo Caín es otra evidencia de su carácter misericordioso </a:t>
            </a:r>
            <a:r>
              <a:rPr lang="es-CO" sz="2800" dirty="0" smtClean="0">
                <a:solidFill>
                  <a:srgbClr val="FF0000"/>
                </a:solidFill>
              </a:rPr>
              <a:t>(Sal.145:9</a:t>
            </a:r>
            <a:r>
              <a:rPr lang="es-CO" sz="2800" dirty="0">
                <a:solidFill>
                  <a:srgbClr val="FF0000"/>
                </a:solidFill>
              </a:rPr>
              <a:t>; </a:t>
            </a:r>
            <a:r>
              <a:rPr lang="es-CO" sz="2800" dirty="0" smtClean="0">
                <a:solidFill>
                  <a:srgbClr val="FF0000"/>
                </a:solidFill>
              </a:rPr>
              <a:t>Mat,5:45</a:t>
            </a:r>
            <a:r>
              <a:rPr lang="es-CO" sz="2800" dirty="0">
                <a:solidFill>
                  <a:srgbClr val="FF0000"/>
                </a:solidFill>
              </a:rPr>
              <a:t>)</a:t>
            </a:r>
            <a:r>
              <a:rPr lang="es-CO" sz="2800" dirty="0"/>
              <a:t>.  El nombre "Enoc" puede significar "</a:t>
            </a:r>
            <a:r>
              <a:rPr lang="es-CO" sz="2800" b="1" i="1" u="sng" dirty="0"/>
              <a:t>dedicación</a:t>
            </a:r>
            <a:r>
              <a:rPr lang="es-CO" sz="2800" dirty="0"/>
              <a:t>" o "</a:t>
            </a:r>
            <a:r>
              <a:rPr lang="es-CO" sz="2800" b="1" i="1" u="sng" dirty="0"/>
              <a:t>consagración</a:t>
            </a:r>
            <a:r>
              <a:rPr lang="es-CO" sz="2800" dirty="0"/>
              <a:t>"; también puede significar "</a:t>
            </a:r>
            <a:r>
              <a:rPr lang="es-CO" sz="2800" b="1" i="1" u="sng" dirty="0"/>
              <a:t>iniciación</a:t>
            </a:r>
            <a:r>
              <a:rPr lang="es-CO" sz="2800" dirty="0"/>
              <a:t>". </a:t>
            </a:r>
            <a:endParaRPr lang="es-CO" sz="2800" dirty="0" smtClean="0"/>
          </a:p>
          <a:p>
            <a:pPr marL="0" indent="0">
              <a:buNone/>
            </a:pPr>
            <a:r>
              <a:rPr lang="es-CO" sz="2800" b="1" i="1" dirty="0" smtClean="0">
                <a:solidFill>
                  <a:srgbClr val="FF0000"/>
                </a:solidFill>
              </a:rPr>
              <a:t>3).</a:t>
            </a:r>
            <a:r>
              <a:rPr lang="es-CO" sz="2800" dirty="0"/>
              <a:t> Lutero pensaba que la </a:t>
            </a:r>
            <a:r>
              <a:rPr lang="es-CO" sz="2800" dirty="0" smtClean="0"/>
              <a:t>madre puede </a:t>
            </a:r>
            <a:r>
              <a:rPr lang="es-CO" sz="2800" dirty="0"/>
              <a:t>haber elegido el nombre Enoc, para expresar así la esperanza de que su hijo pudiera ser un augurio de bendición para su hogar entristecido</a:t>
            </a:r>
            <a:r>
              <a:rPr lang="es-CO" sz="2800" dirty="0" smtClean="0"/>
              <a:t>.</a:t>
            </a:r>
          </a:p>
        </p:txBody>
      </p:sp>
    </p:spTree>
    <p:extLst>
      <p:ext uri="{BB962C8B-B14F-4D97-AF65-F5344CB8AC3E}">
        <p14:creationId xmlns:p14="http://schemas.microsoft.com/office/powerpoint/2010/main" val="3105089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85000" lnSpcReduction="20000"/>
          </a:bodyPr>
          <a:lstStyle/>
          <a:p>
            <a:pPr marL="0" indent="0">
              <a:buNone/>
            </a:pPr>
            <a:r>
              <a:rPr lang="es-CO" sz="3300" b="1" dirty="0">
                <a:solidFill>
                  <a:srgbClr val="FF0000"/>
                </a:solidFill>
              </a:rPr>
              <a:t>4).</a:t>
            </a:r>
            <a:r>
              <a:rPr lang="es-CO" sz="4100" b="1" dirty="0">
                <a:solidFill>
                  <a:srgbClr val="FF0000"/>
                </a:solidFill>
              </a:rPr>
              <a:t> </a:t>
            </a:r>
            <a:r>
              <a:rPr lang="es-CO" sz="3100" dirty="0"/>
              <a:t>Es posible que su intento de fundar una ciudad puede haber sido dictado por un deseo de desafiar la maldición que lo condenaba a una vida errante</a:t>
            </a:r>
            <a:r>
              <a:rPr lang="es-CO" sz="2600" dirty="0"/>
              <a:t>.</a:t>
            </a:r>
            <a:r>
              <a:rPr lang="es-CO" sz="2300" dirty="0"/>
              <a:t>  </a:t>
            </a:r>
            <a:r>
              <a:rPr lang="es-CO" sz="3100" dirty="0" smtClean="0"/>
              <a:t>Es </a:t>
            </a:r>
            <a:r>
              <a:rPr lang="es-CO" sz="3100" dirty="0"/>
              <a:t>digno de notarse que la primera "ciudad" del mundo fue fundada por el primer asesino del mundo, un individuo perversamente impenitente cuya vida, plenamente dedicada al mal y sin ninguna esperanza, transcurrió desafiando a Dios. </a:t>
            </a:r>
            <a:endParaRPr lang="es-CO" sz="3100" dirty="0" smtClean="0"/>
          </a:p>
          <a:p>
            <a:pPr marL="0" indent="0">
              <a:buNone/>
            </a:pPr>
            <a:r>
              <a:rPr lang="es-CO" dirty="0" smtClean="0"/>
              <a:t> </a:t>
            </a:r>
            <a:r>
              <a:rPr lang="es-CO" sz="3100" b="1" dirty="0" smtClean="0">
                <a:solidFill>
                  <a:srgbClr val="FF0000"/>
                </a:solidFill>
              </a:rPr>
              <a:t>5).</a:t>
            </a:r>
            <a:r>
              <a:rPr lang="es-CO" dirty="0" smtClean="0"/>
              <a:t> Así </a:t>
            </a:r>
            <a:r>
              <a:rPr lang="es-CO" dirty="0"/>
              <a:t>se torció el plan de Dios de que el hombre viviera en medio de la naturaleza y contemplara en ella el poder y la majestad del Creador.  Muchos males de hoy en día son el resultado directo de un amontonamiento antinatural de seres humanos en las grandes ciudades, donde predominan los peores instintos del hombre y donde florecen vicios de toda clase. </a:t>
            </a:r>
            <a:r>
              <a:rPr lang="es-CO" b="1" dirty="0"/>
              <a:t> </a:t>
            </a:r>
            <a:r>
              <a:rPr lang="es-CO" dirty="0"/>
              <a:t>Al dar a la ciudad el nombre de su hijo Enoc, "dedicación" o "iniciación", evidentemente Caín la consagró a la realización de sus ambiciones pecaminosas</a:t>
            </a:r>
            <a:r>
              <a:rPr lang="es-CO" dirty="0" smtClean="0"/>
              <a:t>.</a:t>
            </a:r>
            <a:endParaRPr lang="es-CO" dirty="0"/>
          </a:p>
        </p:txBody>
      </p:sp>
    </p:spTree>
    <p:extLst>
      <p:ext uri="{BB962C8B-B14F-4D97-AF65-F5344CB8AC3E}">
        <p14:creationId xmlns:p14="http://schemas.microsoft.com/office/powerpoint/2010/main" val="3293193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blipFill>
            <a:blip r:embed="rId2"/>
            <a:tile tx="0" ty="0" sx="100000" sy="100000" flip="none" algn="tl"/>
          </a:blipFill>
        </p:spPr>
        <p:txBody>
          <a:bodyPr>
            <a:normAutofit fontScale="92500" lnSpcReduction="10000"/>
          </a:bodyPr>
          <a:lstStyle/>
          <a:p>
            <a:pPr marL="0" indent="0">
              <a:buNone/>
            </a:pPr>
            <a:r>
              <a:rPr lang="es-CO" sz="2400" dirty="0" smtClean="0"/>
              <a:t>Note la diferencia en cuanto a la descendencia de las dos familias, Los «hijos de Dios», y los «hijos de los hombres»</a:t>
            </a:r>
          </a:p>
          <a:p>
            <a:r>
              <a:rPr lang="es-CO" sz="2400" b="1" dirty="0" smtClean="0">
                <a:solidFill>
                  <a:srgbClr val="FF0000"/>
                </a:solidFill>
              </a:rPr>
              <a:t>1)</a:t>
            </a:r>
            <a:r>
              <a:rPr lang="es-CO" sz="2400" dirty="0" smtClean="0"/>
              <a:t>. Como ya vimos, los descendientes de Caín (o sea, los hijos de los hombre) solamente se menciona que tuvieron un hijo. </a:t>
            </a:r>
          </a:p>
          <a:p>
            <a:r>
              <a:rPr lang="es-CO" sz="2400" b="1" dirty="0" smtClean="0">
                <a:solidFill>
                  <a:srgbClr val="FF0000"/>
                </a:solidFill>
              </a:rPr>
              <a:t>2).</a:t>
            </a:r>
            <a:r>
              <a:rPr lang="es-CO" sz="2400" dirty="0" smtClean="0"/>
              <a:t>  Los hijos de Dios si se menciona que tuvieron «otros hijos e hijas». Veamos: </a:t>
            </a:r>
          </a:p>
          <a:p>
            <a:r>
              <a:rPr lang="es-CO" sz="2400" dirty="0" smtClean="0"/>
              <a:t>Gén.5: Adán, verso 4. «tuvo otros hijos e hijas: </a:t>
            </a:r>
          </a:p>
          <a:p>
            <a:r>
              <a:rPr lang="es-CO" sz="2400" dirty="0" smtClean="0"/>
              <a:t>Set, verso 7. «tuvo otros hijos e hijas». </a:t>
            </a:r>
          </a:p>
          <a:p>
            <a:r>
              <a:rPr lang="es-CO" sz="2400" dirty="0" smtClean="0"/>
              <a:t>Enós, verso 10. «tuvo otros hijos e hijas».</a:t>
            </a:r>
          </a:p>
          <a:p>
            <a:r>
              <a:rPr lang="es-CO" sz="2400" dirty="0" smtClean="0"/>
              <a:t>Cainán, verso13. «tuvo otros hijos e hijas».</a:t>
            </a:r>
          </a:p>
          <a:p>
            <a:r>
              <a:rPr lang="es-CO" sz="2400" dirty="0" smtClean="0"/>
              <a:t>Mahalaleel, verso 16. «tuvo otros hijos e hijas».</a:t>
            </a:r>
          </a:p>
          <a:p>
            <a:r>
              <a:rPr lang="es-CO" sz="2400" dirty="0" smtClean="0"/>
              <a:t>Jared, verso 19. «tuvo otros hijos e hijas». </a:t>
            </a:r>
          </a:p>
          <a:p>
            <a:r>
              <a:rPr lang="es-CO" sz="2400" dirty="0" smtClean="0"/>
              <a:t>Enoc, verso 22. «tuvo otros hijos e hijas» Etc. Etc.</a:t>
            </a:r>
          </a:p>
          <a:p>
            <a:endParaRPr lang="es-CO" sz="2400" dirty="0"/>
          </a:p>
          <a:p>
            <a:r>
              <a:rPr lang="es-CO" sz="2400" dirty="0" smtClean="0"/>
              <a:t>La pregunta es: ¿Porqué razón, Moisés no incluyó la genealogía completa de los descendientes de Caín, ni sus años de vida, pero si en la genealogía de Set?</a:t>
            </a:r>
          </a:p>
          <a:p>
            <a:pPr marL="0" indent="0">
              <a:buNone/>
            </a:pPr>
            <a:endParaRPr lang="es-CO" sz="2400" dirty="0"/>
          </a:p>
        </p:txBody>
      </p:sp>
    </p:spTree>
    <p:extLst>
      <p:ext uri="{BB962C8B-B14F-4D97-AF65-F5344CB8AC3E}">
        <p14:creationId xmlns:p14="http://schemas.microsoft.com/office/powerpoint/2010/main" val="3680804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ircle(in)">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circle(in)">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circle(in)">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circle(in)">
                                      <p:cBhvr>
                                        <p:cTn id="37" dur="20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circle(in)">
                                      <p:cBhvr>
                                        <p:cTn id="42" dur="2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circle(in)">
                                      <p:cBhvr>
                                        <p:cTn id="47" dur="20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grpId="0"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circle(in)">
                                      <p:cBhvr>
                                        <p:cTn id="52" dur="2000"/>
                                        <p:tgtEl>
                                          <p:spTgt spid="3">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grpId="0" nodeType="click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Effect transition="in" filter="circle(in)">
                                      <p:cBhvr>
                                        <p:cTn id="57" dur="2000"/>
                                        <p:tgtEl>
                                          <p:spTgt spid="3">
                                            <p:txEl>
                                              <p:pRg st="9" end="9"/>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6" presetClass="entr" presetSubtype="16" fill="hold" grpId="0" nodeType="clickEffect">
                                  <p:stCondLst>
                                    <p:cond delay="0"/>
                                  </p:stCondLst>
                                  <p:childTnLst>
                                    <p:set>
                                      <p:cBhvr>
                                        <p:cTn id="61" dur="1" fill="hold">
                                          <p:stCondLst>
                                            <p:cond delay="0"/>
                                          </p:stCondLst>
                                        </p:cTn>
                                        <p:tgtEl>
                                          <p:spTgt spid="3">
                                            <p:txEl>
                                              <p:pRg st="11" end="11"/>
                                            </p:txEl>
                                          </p:spTgt>
                                        </p:tgtEl>
                                        <p:attrNameLst>
                                          <p:attrName>style.visibility</p:attrName>
                                        </p:attrNameLst>
                                      </p:cBhvr>
                                      <p:to>
                                        <p:strVal val="visible"/>
                                      </p:to>
                                    </p:set>
                                    <p:animEffect transition="in" filter="circle(in)">
                                      <p:cBhvr>
                                        <p:cTn id="62" dur="20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p:spPr>
        <p:txBody>
          <a:bodyPr>
            <a:normAutofit fontScale="85000" lnSpcReduction="20000"/>
          </a:bodyPr>
          <a:lstStyle/>
          <a:p>
            <a:pPr marL="0" indent="0">
              <a:buNone/>
            </a:pPr>
            <a:r>
              <a:rPr lang="es-CO" sz="3600" b="1" dirty="0" smtClean="0">
                <a:solidFill>
                  <a:srgbClr val="FF0000"/>
                </a:solidFill>
              </a:rPr>
              <a:t>1).</a:t>
            </a:r>
            <a:r>
              <a:rPr lang="es-CO" dirty="0" smtClean="0"/>
              <a:t> Recordemos que Moisés escribió Génesis en el 2500 después de la creación.</a:t>
            </a:r>
          </a:p>
          <a:p>
            <a:pPr marL="0" indent="0">
              <a:buNone/>
            </a:pPr>
            <a:r>
              <a:rPr lang="es-CO" sz="3600" b="1" dirty="0" smtClean="0">
                <a:solidFill>
                  <a:srgbClr val="FF0000"/>
                </a:solidFill>
              </a:rPr>
              <a:t>2).</a:t>
            </a:r>
            <a:r>
              <a:rPr lang="es-CO" dirty="0" smtClean="0"/>
              <a:t> Moisés escribió estas cosas sin ser testigo presencial de estos hechos, le fueron revelados por Dios </a:t>
            </a:r>
            <a:r>
              <a:rPr lang="es-CO" dirty="0" smtClean="0">
                <a:solidFill>
                  <a:srgbClr val="FF0000"/>
                </a:solidFill>
              </a:rPr>
              <a:t>(lea 2Tim. 3:16).</a:t>
            </a:r>
          </a:p>
          <a:p>
            <a:pPr marL="0" indent="0">
              <a:buNone/>
            </a:pPr>
            <a:endParaRPr lang="es-CO" dirty="0"/>
          </a:p>
          <a:p>
            <a:pPr marL="0" indent="0">
              <a:buNone/>
            </a:pPr>
            <a:r>
              <a:rPr lang="es-CO" dirty="0" smtClean="0"/>
              <a:t>Nota. Lo más probable es que Dios no se lo haya revelado, o que Moisés lo pasó por alto. Pero el hecho de que Moisés menciona en </a:t>
            </a:r>
            <a:r>
              <a:rPr lang="es-CO" dirty="0" smtClean="0">
                <a:solidFill>
                  <a:srgbClr val="FF0000"/>
                </a:solidFill>
              </a:rPr>
              <a:t>Gén.6:2</a:t>
            </a:r>
            <a:r>
              <a:rPr lang="es-CO" dirty="0" smtClean="0"/>
              <a:t>, que «</a:t>
            </a:r>
            <a:r>
              <a:rPr lang="es-CO" i="1" dirty="0" smtClean="0">
                <a:latin typeface="Agency FB" pitchFamily="34" charset="0"/>
              </a:rPr>
              <a:t>viendo </a:t>
            </a:r>
            <a:r>
              <a:rPr lang="es-CO" i="1" dirty="0">
                <a:latin typeface="Agency FB" pitchFamily="34" charset="0"/>
              </a:rPr>
              <a:t>los hijos de Dios </a:t>
            </a:r>
            <a:r>
              <a:rPr lang="es-CO" i="1" dirty="0" smtClean="0">
                <a:latin typeface="Agency FB" pitchFamily="34" charset="0"/>
              </a:rPr>
              <a:t>que las </a:t>
            </a:r>
            <a:r>
              <a:rPr lang="es-CO" i="1" dirty="0">
                <a:latin typeface="Agency FB" pitchFamily="34" charset="0"/>
              </a:rPr>
              <a:t>hijas de los </a:t>
            </a:r>
            <a:r>
              <a:rPr lang="es-CO" i="1" dirty="0" smtClean="0">
                <a:latin typeface="Agency FB" pitchFamily="34" charset="0"/>
              </a:rPr>
              <a:t>hombres eran </a:t>
            </a:r>
            <a:r>
              <a:rPr lang="es-CO" i="1" dirty="0">
                <a:latin typeface="Agency FB" pitchFamily="34" charset="0"/>
              </a:rPr>
              <a:t>hermosas, tomaron mujeres, escogiendo entre </a:t>
            </a:r>
            <a:r>
              <a:rPr lang="es-CO" i="1" dirty="0" smtClean="0">
                <a:latin typeface="Agency FB" pitchFamily="34" charset="0"/>
              </a:rPr>
              <a:t>todas</a:t>
            </a:r>
            <a:r>
              <a:rPr lang="es-CO" dirty="0" smtClean="0"/>
              <a:t>».</a:t>
            </a:r>
          </a:p>
          <a:p>
            <a:pPr marL="0" indent="0">
              <a:buNone/>
            </a:pPr>
            <a:endParaRPr lang="es-CO" dirty="0" smtClean="0"/>
          </a:p>
          <a:p>
            <a:pPr marL="0" indent="0">
              <a:buNone/>
            </a:pPr>
            <a:r>
              <a:rPr lang="es-CO" dirty="0" smtClean="0"/>
              <a:t>Recuerda también que estas dos familias la de Caín y la de Set, vivieron paralelas, y las evidencias Bíblicas nos dicen que muchos tanto hombres como mujeres fueron atraídos por la impiedad de los desobedientes.</a:t>
            </a:r>
          </a:p>
          <a:p>
            <a:pPr marL="0" indent="0">
              <a:buNone/>
            </a:pPr>
            <a:endParaRPr lang="es-CO" dirty="0"/>
          </a:p>
          <a:p>
            <a:pPr marL="0" indent="0">
              <a:buNone/>
            </a:pPr>
            <a:endParaRPr lang="es-CO" dirty="0" smtClean="0"/>
          </a:p>
          <a:p>
            <a:endParaRPr lang="es-CO" dirty="0"/>
          </a:p>
        </p:txBody>
      </p:sp>
    </p:spTree>
    <p:extLst>
      <p:ext uri="{BB962C8B-B14F-4D97-AF65-F5344CB8AC3E}">
        <p14:creationId xmlns:p14="http://schemas.microsoft.com/office/powerpoint/2010/main" val="3877326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2304255"/>
          </a:xfrm>
        </p:spPr>
        <p:txBody>
          <a:bodyPr>
            <a:normAutofit lnSpcReduction="10000"/>
          </a:bodyPr>
          <a:lstStyle/>
          <a:p>
            <a:pPr marL="0" indent="0" algn="ctr">
              <a:buNone/>
            </a:pPr>
            <a:r>
              <a:rPr lang="es-CO" dirty="0" smtClean="0"/>
              <a:t>Esta </a:t>
            </a:r>
            <a:r>
              <a:rPr lang="es-CO" dirty="0"/>
              <a:t>descendencia que aunque sobre ellos pesaba la maldición de la tierra dada a Caín, fueron prósperos en otros </a:t>
            </a:r>
            <a:r>
              <a:rPr lang="es-CO" dirty="0" smtClean="0"/>
              <a:t>aspectos, se menciona específicamente tres profesiones que ejercieron: </a:t>
            </a:r>
          </a:p>
        </p:txBody>
      </p:sp>
      <p:pic>
        <p:nvPicPr>
          <p:cNvPr id="1026" name="Picture 2" descr="http://t1.gstatic.com/images?q=tbn:ANd9GcQLkF-y-_1ObPPlRUYP6O2rfrF7lE73qqE2ueP94U7UbXhCv-Bjl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750890"/>
            <a:ext cx="3238500" cy="175823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67544" y="2809409"/>
            <a:ext cx="4572000" cy="1384995"/>
          </a:xfrm>
          <a:prstGeom prst="rect">
            <a:avLst/>
          </a:prstGeom>
        </p:spPr>
        <p:txBody>
          <a:bodyPr>
            <a:spAutoFit/>
          </a:bodyPr>
          <a:lstStyle/>
          <a:p>
            <a:pPr algn="ctr"/>
            <a:r>
              <a:rPr lang="es-CO" sz="2800" b="1" u="sng" dirty="0"/>
              <a:t>Ganadería.</a:t>
            </a:r>
            <a:r>
              <a:rPr lang="es-CO" sz="2800" b="1" dirty="0">
                <a:solidFill>
                  <a:srgbClr val="FF0000"/>
                </a:solidFill>
              </a:rPr>
              <a:t> </a:t>
            </a:r>
            <a:r>
              <a:rPr lang="es-CO" sz="2800" dirty="0">
                <a:solidFill>
                  <a:srgbClr val="FF0000"/>
                </a:solidFill>
              </a:rPr>
              <a:t>Descendientes de Jabal «habitan en tiendas y crían ganado» </a:t>
            </a:r>
            <a:r>
              <a:rPr lang="es-CO" sz="2800" dirty="0"/>
              <a:t>(verso.20</a:t>
            </a:r>
            <a:r>
              <a:rPr lang="es-CO" sz="2800" dirty="0" smtClean="0"/>
              <a:t>).</a:t>
            </a:r>
            <a:endParaRPr lang="es-CO" sz="2800" dirty="0"/>
          </a:p>
        </p:txBody>
      </p:sp>
      <p:sp>
        <p:nvSpPr>
          <p:cNvPr id="4" name="3 Rectángulo"/>
          <p:cNvSpPr/>
          <p:nvPr/>
        </p:nvSpPr>
        <p:spPr>
          <a:xfrm>
            <a:off x="1403648" y="4869160"/>
            <a:ext cx="5976664" cy="1569660"/>
          </a:xfrm>
          <a:prstGeom prst="rect">
            <a:avLst/>
          </a:prstGeom>
        </p:spPr>
        <p:txBody>
          <a:bodyPr wrap="square">
            <a:spAutoFit/>
          </a:bodyPr>
          <a:lstStyle/>
          <a:p>
            <a:pPr algn="ctr"/>
            <a:r>
              <a:rPr lang="es-CO" sz="2400" dirty="0"/>
              <a:t>Esta era la determinación de Dios al decir a Caín "</a:t>
            </a:r>
            <a:r>
              <a:rPr lang="es-CO" sz="2400" b="1" dirty="0">
                <a:latin typeface="Agency FB" pitchFamily="34" charset="0"/>
              </a:rPr>
              <a:t>errante y extranjero serás en la tierra</a:t>
            </a:r>
            <a:r>
              <a:rPr lang="es-CO" sz="2400" dirty="0"/>
              <a:t>". Aunque Caín fundó una ciudad para su hijo Enoc, su sino fue el ser nómada en la tierra.</a:t>
            </a:r>
          </a:p>
        </p:txBody>
      </p:sp>
    </p:spTree>
    <p:extLst>
      <p:ext uri="{BB962C8B-B14F-4D97-AF65-F5344CB8AC3E}">
        <p14:creationId xmlns:p14="http://schemas.microsoft.com/office/powerpoint/2010/main" val="3063374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80729"/>
            <a:ext cx="4546848" cy="2088232"/>
          </a:xfrm>
        </p:spPr>
        <p:txBody>
          <a:bodyPr>
            <a:normAutofit/>
          </a:bodyPr>
          <a:lstStyle/>
          <a:p>
            <a:pPr marL="0" indent="0">
              <a:buNone/>
            </a:pPr>
            <a:r>
              <a:rPr lang="es-CO" b="1" u="sng" dirty="0" smtClean="0"/>
              <a:t>Músicos</a:t>
            </a:r>
            <a:r>
              <a:rPr lang="es-CO" dirty="0" smtClean="0"/>
              <a:t>. Jubal, «</a:t>
            </a:r>
            <a:r>
              <a:rPr lang="es-CO" i="1" dirty="0" smtClean="0">
                <a:latin typeface="Agency FB" pitchFamily="34" charset="0"/>
              </a:rPr>
              <a:t>padre de todos los que tocan flauta</a:t>
            </a:r>
            <a:r>
              <a:rPr lang="es-CO" dirty="0" smtClean="0"/>
              <a:t>» </a:t>
            </a:r>
            <a:r>
              <a:rPr lang="es-CO" dirty="0">
                <a:solidFill>
                  <a:srgbClr val="FF0000"/>
                </a:solidFill>
              </a:rPr>
              <a:t>(</a:t>
            </a:r>
            <a:r>
              <a:rPr lang="es-CO" dirty="0" smtClean="0">
                <a:solidFill>
                  <a:srgbClr val="FF0000"/>
                </a:solidFill>
              </a:rPr>
              <a:t>verso.21</a:t>
            </a:r>
            <a:r>
              <a:rPr lang="es-CO" dirty="0">
                <a:solidFill>
                  <a:srgbClr val="FF0000"/>
                </a:solidFill>
              </a:rPr>
              <a:t>). </a:t>
            </a:r>
            <a:endParaRPr lang="es-CO" dirty="0" smtClean="0">
              <a:solidFill>
                <a:srgbClr val="FF0000"/>
              </a:solidFill>
            </a:endParaRPr>
          </a:p>
        </p:txBody>
      </p:sp>
      <p:sp>
        <p:nvSpPr>
          <p:cNvPr id="4" name="AutoShape 2" descr="data:image/jpeg;base64,/9j/4AAQSkZJRgABAQAAAQABAAD/2wCEAAkGBhAQEBUODxEQFRUWFBcUEhUUFhQYEBQVGBAVFRQSFRQXGyYeFxkkGxQXHy8gIycpLCwuFR4xNTAqNSYrLCkBCQoKDgwOGA8PFCwcHBwpKSkpKSkpKSkpKSkpKSwpKSkpKSkpKSwpKSksKSkpKSwpKSkpKSksLCkpLCkpLCwpKf/AABEIAJkA2wMBIgACEQEDEQH/xAAbAAACAgMBAAAAAAAAAAAAAAAAAQQFAgMGB//EADsQAAEDAQUFBgMGBgMBAAAAAAEAAgMRBAUSITEGIkFRcRMyYYGx8JGhwQcUQnKy0SM0UmJzkoKz4TP/xAAZAQADAQEBAAAAAAAAAAAAAAAAAQMCBAX/xAAjEQADAAICAgICAwAAAAAAAAAAAQIDERIhBDEiMhNxQVFh/9oADAMBAAIRAxEAPwDqnuzPX6pYjzKH6nqfVJQOxDxHmUYjzKSaAHU8yip5lJCAGHHmU6nmViE0AOp5lFTzKEIAKnmU6nmUkIAdTzKATzKEIAKnmU6nmfmtVotDI2l8jmtaNSTQLm7Tt9A0lsTHyeIoAT5oGdRU806nmuYh21adbPKOmEq6u294bQCYnVI7zTk9vVpzS2GmTanmip5lCKJiCp5oqeaEIAKnmlU80EIQAVPMpVPMoQgAqeakRae+ajqRFp75poVEV+p6n1STfqep9UkD2CaEJACKITQAIQhADQhCABNCEAC12idsbHSPIDWglxPAAarYua+0KctsL6fic1p6FwqgDj7de0lvkMj6iIH+EzgBzcOJVldV2gKku2TJoHJdVchqacVG2zrwwmtljBdzaaLRaruc0iWI4ZG913q13MFX1njoKnKmqiSXhE4kNxu1qQ12EdTSii6a7TOjimtMl3PeX3iFstKHMPb/AEuBo4KaqHZ0YZbRHzc2QD8zMNR/or5dae0edU8W0CEITMgUkykgASTQgBKRFoPfFRypEOg98U0ZojSanr9ViFlJqep9VigY0IQgNgE0k0DBCEIAaAhAQA0IQgAVPtbd5nsU0YGeAlvUZhXCg31ZpJIJI4nFry3dI58vNIDyG6pThDvfmupsEcjmGbtqYdWtA+ZOa5u7915Y8U3qkcRwPor27bnDiaPcWk5iuR6jioX7O3EtL0dRs7fRtMcgcN5oFK/i1onY7zk3onQvD65ZboHOvJV+zMgZapGZAYcPn7K6f7yCaOaCK0xDPPxUWkjonbKx0WC0xOp3hQ9QSR+oq+XP3lah2sQHB404Vy9aLoArYHtHL5K00NBSTVzkEUkykmLYIQhAbEpEWnvmo6kRHL3zQhURX6nqfVJN+p6n1SQMYQkmgAQEIQA0JJoAaEk0ACaSEANCEiaZn56IA8y26ueWGd1rDR2b3ag8SOI8j8QoN13+YgXUrTguz2uvSyzWaWziQPkpuhgxUeMxiIyHxC84s9ikaKucxopnU1NPLJZrHy9lIzcX0XsV4tkk7UCpzzFcq8cuimz7RkMLRK2ulM9achoeq5NrogaAukJ4NO6fDLIqe+OdrMeFkbfHM0pyGSw8UfyVWe36R0NhvXtJozR9G7xLhQnCMTgK65NPBehryK4LTEyaJ9qD3h7i3WjW7p3iBqMxl4nkvXWnLKlOFNFuZUrohV1T7BCELRkCkmkgASTSKABSItB74qOpEWnvmmjLIr9T1+qScmp6n1SQaBCEJANCp70vwMibLHvAvDSRwFD9RRTWW9vZCU16cak0AolyW9FHDS2SwmlZ6vyAzrShIDq0BpQnPUac0gXOaXxsfIAQ04BWhIrn4ePBMm+hueAKkgAaqMLzjJGE1+Q+apb5Nsjc10rGiN2QxObhryDK1J8dPFOwiOWodgrXQVHmFG8jXo6Ywp+yygvGQyiJ7MFa6j4b2iubLd80ubInU/qdRrPi7XqAVSRhx3M8tMWo6FSYg54LJJJSAQQwPLWeOTaVr4rOPJutMebHqdyWtpscMQpPao2OpkyPfk8hmT8Cqa/tubBYY6izPle4boldQu8cJqWt8cKoNuNpjYWMhsrB28tQyja4WjIuDRq6pyXAXhZp2kfeiDK4Yngva6QZ0GMA7pPL4aFdczs4a6NW0e1clpmdMxojDvwjhQAa6fJQuzLwCak+NfRaTZsT8PirezQFpFRlVYt8SmKeRXRMfGatqPKquLM+WXJ7nFo8KAeND9VMdY8JzbWuii3nbhG0tb5jgpJ83o6KlY17MqYnVHdaKN5Z6ld7sbfvaN+7yHebmwni3kfELzWxX3G4YXbh0/t8ip3bEbzT5j913KFx0cDt72eyIXlt37cWqI0Lu0aNWv18nDMfNXV3/aPV5E8QDTpgqS0eNdVF42iitM7dC0WK3RzMEkTg5p4j0I4Fb1g0CRTSKYwUiHuj3xUdSIe6PfFCMsiv1PU+qxWdC5+Boc5xqQ1oJNK5np4lSWXZM3ekfDCM++Q+TyDSQBlz4lAyKxpccLRU8lCtdtw1azNzSA9oGJ2YJAAbqch8VZyS2MOrWed1a0YS2MnmSCAf9lDmlLS6SyxRwOLSCGk7xANMVKZ561qk9DW9lRcexVofZpGlrtWtj7Q4YyATvf1Ajor1uzVmEUUFotTA9pJLYiKyVIIzdqRTUBcnab/tU8ZcZXgOq6jThaK5kCmq5y65nC0VqQTUYuPmVDmltpHX+Kqa2z1tt8WXF2tms+Nzd0SPyALcsgcwfHCFhLfNqdkJGRt5RtGLxGJ1R8ACue2fcQXxO4UcD1yPp81cKkfJbOa5400arRZGyEGWryDUYyXZ+ZUG9rjbMA5hwPYS5jhkKk1LXDiCrRC3xTEqa9FXdloLxQ0xtJDxxBGRCzvOd8LHTNYXFrScI/FlpVUV7XzFBbgI37zm/wAUDQGopnzI4eC6SzXhHOzIj9lx1Lijtmucnjt/bW2i0y9uKRHBgbg7wbUk0eRUVrwpoFV3Y+j3AnN2efE/uu42p2AIJmsxqCauj5eLf2XDWmzOadCCM+Wa9CKmltHm5MdS+ydHDhmYeBOa6FsbeNFz0U+JofxFK+Bqrh7y0VPFZyzya0VwXxT2ZXjeQYAdToG8SqprRNHvCjiaO/cLOTedir+yyjyqq48akjlyu2V9ou5lQAKDkFhHEGd1zh4VUy0OoRzPySs9jLszlyH1Kpr+iRg1xPvMrc1x0otwslFl93ogCx2cv19kmB1jcQJG14E0xAcwvVmuBAI0OYXixXsllP8ADZ+Vv6QpWi0M2oQhSNiUmE7o98VGKkQ6D3xTQmQ5WuxYmvew5gltKkEgkfFo+C1tszdSKnm4lx+LiVvfqep9VigYIQhIZyrYOxnfZ3DddV8R4YScx5VpRVdgjEc0jHga1aToRRdFtdEewEzO9G4O/wCJycOn7Bc+5hk3id4adOS48k8W/wDT0cV8p/R0VwvBkfh/pb6lXi5m4pcEwafxtp5tzA9V0pV8P0OTP92NVW0t+NsdndMe93YxzedK+HFWU0zWNL3kBoBJJNAANSV5Vt7tEy2SMZA6sUYJBpQOecsQrnkMvNXlbOeno5iWYuOIkknMk94k8T4q6uPaB8DwSSR7+K587uq2NkIzqt1KpaZiLcvaPXbPfGNuIGoPBQbyumC0ihAB5jIhcTdV8OiOEk04Lp7Pbw8YgaFedUPGz04ucs9lBa9lZYHOczeYdaajxoq1vaPdhe52Fo04nr4L0Gy28HdkStNywyb2EV8FePI19iF+Lv6M4aqxfLQmuhGa6C2bIEZxO8j+6pLfdErBV7DhGtF1zmivTOO8Fz7REZaWE4iTi4GjsPyVhA+orkfELRDAC2raHw+i3wRU7p6jKqqSN4NU6BMRDiAmGiqBohP19816/dzqwxn+xv6QvJ7RGKii9ZsLaRMB4Mb+kKOQpBISQhSKApEOg98VGUmHuj3xTRlkV+p6n1STk1PU+qxQMaEIQMgX82tll/xn5BctdEgewc6BdjboccT2c2OHxaV5tcNow0r0/dQzraOnx3pnSWn+GWvbq1wd88wurikDmhw0IquXnaHNqqq9b2nhsskLQ4gtIa4HeZUivkp4K18SnkTv5Ihbd7Wid33WB1Ymn+I4aSO0w/lHquPw5LW1+Wg8h/6gyewvQXR5j7MJxksGOTldktULtQk2ImMerKw28sNCeipcVFsFopqhpWtM3NOXtHcw2tsgBU6zXiWGhzHArhrDemCjXE58eXVdDDaw4VByXn5MTlnqYsqtdHXwWkOzTttgbIxwpq0hc7YrfhNF09gtAcFFtyzo1tHncEGB7mnmQeVQaEre+PMEaj5qx2isfZWk00eMbeujh8vmq/GvXx3ylM8PJHG2jctDnEJMkoKFapZ60Az+qbYtF1s5d7bRaQx4q1oxvHDI7ocfE1+BXpK4v7N7PUTTnXGI/HJoef1hdopNm0CEJJGgUmHuj3xUZSYe6PfFMyyLJqep9VinIcz1PqlVAwQhCQwXl9ts3YWqSLSj8TehzC9QXIbd3SSG2tn4Bhk/LXJ3l9Vi52jeOtMV32jE2hW20RNc0gjVc9d94UIVy61ghcWtM9He0ebWqLs3uDdGuIp0NB8lreeIopd6U7eT8xr6qudy+BXpr0eNS02BVpYtn3fdJbc8uY1ro2xVGUhccyDrlkjZa6H2u0sia3E1rmulr3RGHAurzrSlPFdn9qtpwx2ezMFGkueQMgAwBrRTlvk/8Qkw0edxtrmsuzp1Sa4N6oLqrS6EZYVtitb482ny4LKi0yglZb30xrp7RZRX4D3hQ89QuruG9iRrXmvPcJUizSyM7jiOhXPkwql0dmLyql9nZ7YXiwtY/LG12XOhOYVJa7WGnLM0VYIiXY3kuPNxJ+CkBo1KpjnhOiWfJ+WuWtGdlcXVoanWi3MNCC4cc/BYmEjeaPPj0K2iVrm72VclYgelbHWHsrKKihe4vPjWjQf9WhXigXC8mywl2vZt9FOWGUGhKqEDBSoO6PfFRVJg7o98UGWRX6nqfVYrJ+p6n1WKBoaEk0gBa7RZ2yMdG4VDgWnoQtiEwPH7bZnQSuhdq0/EcD8Fvht5A4qftz/On/G36qj4LnpLZ1RT0ZXfs1Pbp39lQNB35HVwtOEUGWp8FeQfZRJ2je0njMX4i0OEnQA1HzXV7G/ycfV36lfO1V0+jla7ZXXHcMNjj7KFoHFzj33nm48VQ/aXY2OsgmIGON7Q0nWjnAOb5j0C65cb9p38vF/mH6HoEeYuKxDakdR6rbN3lkzUdVVEzb2eZqsXMUgrFyQzQIa6Bb44RxWQ0WTFkZk2NbezWvkt7E0JjjIbxW6xWcTSiFlav3SNCP7qHgNT0UVupVns7/PWX/If+p60wPU4owxoY3RoAHQCizSTWCgIURn/ANj0UtYARUqDuj3xUUqVB3R74rRln//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4" descr="data:image/jpeg;base64,/9j/4AAQSkZJRgABAQAAAQABAAD/2wCEAAkGBhQSERUTExQVFRQWGBcVGBcYFxcYGBcYFRgXFhQXFxgXHCYfFxojGRQUHy8gJCcpLCwsFR4xNTAqNSYrLCkBCQoKDgwOGg8PFykkHB0pLCkwKSwpLCksKSkpKSksKSksLCkpKSwsLCkpKSwpLykpKSksKSkpKSkpLCwpLCwsLP/AABEIAMIBAwMBIgACEQEDEQH/xAAbAAACAwEBAQAAAAAAAAAAAAADBAIFBgABB//EAD8QAAEDAgMECQEGBQMEAwAAAAEAAhEDIQQSMQVBUWEGEyJxgZGhscEyI0Ky0eHwFFJicoIHksIVJKLxM0Nz/8QAGgEAAgMBAQAAAAAAAAAAAAAAAAECAwQFBv/EACwRAAICAQQBAgYABwAAAAAAAAABAgMRBBIhMUEiMgUTFEJRgRUzUmFxkaH/2gAMAwEAAhEDEQA/APlwpr3q0RoupBqAF2sRA1N0KEg969bhlECDGJevaVYU6SVx1K58EAeMdIg8k3gRYdwSTWxF+G7grHAMt4JgTxzfsz/aVm4uO9ajFtlh7j7LND5UScSdIQVZbLI65n+XsUgGp7Zg+2Z3kehUV2Ta4NQ2moYiGDieAU2SXNaN8kzwaJKYpbLMh5MzbuEkWG7RWooEMHi3PdAbA8z+SuqWCeWhwbPHcfJO7I2TADssA91v0WpoGwaRbcR7JZXRLa+zFinGoUjTWm2rsrMQARB0gb95WeqUi1xB3IEcAp9WvYtzRGCyQAyYgBTyKTG2lFKABdXK8DVMGLKbgkAnVzCYEny0QetJewRvbPiQmMWw6gwEpTf9qyd7m/iCWR4KzpcYeVndpt7DO4eyvel7/tDPL2VLtIdhnh+FVr3fsv8At/RVuCG5qM5QIsrzOKvahlqZqMQyxAAg1eJhuHK5AD+QfzDzC9c0biPMJgmbwvCABOWYGlkwJYEiDceYRKZEm480XZzJbMRKPTo3SATBE6hL7RcBJ/p4FW76OirdqsvfTLu33iPVIa5HMJs1jmMdb6RbdLoJ7lGnQy9nhI9TC9NOABJgAAbvZGpU1JtEUDr0+ye4+xWYp/K1zm28D7LJtF/FQZZEI4o+zz9qzvQXC6YwDftG/wBw91EkzS4PB1KuKbTpgnsGeABIu7gLLVbIwbm/Zv8AqEAgmeOh4EGUD/T2uDicS0i4FKI1LRmkeZCvnCanWTeY0idfzUfm7XhlipUoprsusHhxlaCBOvIf+kevA4FCbRAZmLjJ3D4G8qvpYk1WuyPeWNEuNRkQPEBxKqk93JojBR4F9rbSyuykSSDBGsC6oar8ziU5tyvmqtAaW9k6kSbXMC41SbRdXwbceTHakpcHBGDdyjkRAxTKjnMUWuEwjONkMMm6QHgN5U5kc169gheMbvQMVrN3b5ulOrPW09Pqb7iFZupAS7ilWtmrTFoD2EeaiMzfTEfbOPMewVbtlvZZ3fCuulsdaeRHsqfbp+juUPuRd9r/AMFOWqDlOo6AknY0TEHzCvM4R5TGDw8/kkuuMgBsk6JintTq7OExwhDAZfmnRchf9bpnc7yXJcj4LTZ1EVTANgCfL9SmK2HaAIMzx5I/ROj9o8ECclojjv4lCGEfVDqbYlzYuP7b8lJ8MS5QLBYpoytzCTA8VY5ISLehuIY0POU5CH/e0bc+wVnVvfkmRBVToqzH4J7nAggtMAjhCsKztF24Hn8KJJPAOq2190KVIKb7jvj3XjAgDqjbeayX3vFbF25ZmlgH1KuRjS50mwEm3wo9snHhA2MTGz6R6xsXuLDkVp8D0FIE1nRb6W6zzJV9snZbKJAa0DWTqfErTDTSl3wZrdVGHXIhsOhUw+JfiGixaGOaRbKSJJ4EGI7lsKNMFo5fsoNOAC0gQ6EzQZlIB+6T48P3yWLU1OE8M6OjujZXlfsuGhxZBNgYsLqdakzqX5WkDKZN+0eZQ6ePDNReLAx4m51VBtvarSHCm8To5osL6+IVajkulYo9mer4RgqFzQJ0kevqitqRE77IbW2EIjBxV6WFgwSe55GGOhTlAabL1xhMiMOCiDuXtN1lEu3oGThehnqvc4IROsndokAtWJj4SuGqTVpA/wA49CCmcRTnQ/Sc3x+ahhKf2tP+6fn8khmd6Wu+03RI9lS7YbBE81a9J3/aeMeyqNtHtD/L3/RRXaLX7WVGMPZ7lTvMOVviGSI3If8A09n3rTvn9VdkoEqdUdaCASAYXmKomXH8k27Z7AJD/wB+aE6nH3pnjojICEFcmcvNeoA1/Q/EkVsxtmaQB3GZPOyeo43qa5JktEgx3kfAWWp4l9JzS0i0G+/u4aHzWlp0HYgF7WkSAZtYm3HW2icgQ/0o6RPp0mimARVBAcSbC1wNDIKT2e6aTCbnKEfbOzOswtBuYNLG6mY7LbjvKW2MfsW8pb5FJiJ16RiVJ9OB5JmofZQc6yhkkLBlj4e69a26nVMKTGIyGDurV50O2SGU3VCO1UcSDvDAez53PiFVtw5dDR94hs8J1PgJW2oYcNa0DQCB3Ba9NDc3L8GXVT2rb+QdSnK7D0bkItQQFKg0GD3hdJI5UmRfhgQvG13ABp1H0njxaU91ai6gCIhU3VRsjhl2nvlTLciux+1wB9EkboFuF1jA0nEFrhma4k34PuPkf4rY4/ZZNwVS7T2U5tPrGzmpgkj+ZsyY5jXzG9cyOmsi2mvB2J6uqcU4vz0QwglpG9pLSNe5HDBHIKeHoRUe86VAx3/iZ91NzdQpSj6FJeSuM/XKD8C9N8qcSVHqCESi2/MhUZLiRcRACjVdJg+iaIQ3NvJQBBlPcmaVMqLGyi0Gx+/NCAWrUyJ/dghYY9un3+Oh9FaPoyJ1BSlGhFRvAT+EpAjG9JHA1v8AIellU7Z+seP4irTb7QcRA1Lz4XCrNsjt+B9yhdom+mVdVRq0yQ2xNlOtoe5Dy2HcrCoXfTI1B8ivA7TxRTing2cQO8ob3Fxlx11lAEmPELkRtBm9/v8AmuTyGC2p1KQ1aHbr/pdeU3uAhpcO1mloIO6AeIkb0u3GOP003eg9gi03vcYPZtvOvDegZfvxAfgg0u7bS4EOME3JvHEEeawmNc9pIJIgyBNu8blttmYAuw2KDrPaGPbrYZiHa62hZfa+AIAdMmbjvv8ACBGh2DWLsNTJM2Ik8nEfkjVMTBcDy9VWswsAZAWxoBYSfRFx1Fwouef5Q3WTmCrUs+Cxx2+TSbJ2Y2ozrHzkmGgWzEakncN3NWGLpU6ZcGNFri0+pkpboaOswzeTj+FpS239omlVLOrc45QSR3m2h4LDNznLajp1xrripSL/AGKTVdJ0Z7nTd3q6NGNLJLYmHNOi2W5Xv7RB3EiwnkI9U89pNifSF6PS0uupJ9nltberb249dIE7tNOiXw4MdydLI0S1B8Odu1/MLVEwz7LMaCdV5KG2qCNUMYjtgRIImVBk4oI8JfE05vw/ZTD3ITnI8AuxShQz4ZzRY4Z5bHFh7TD4NLb8ikA0SmWYw0a77Bwq0XNLJglzDLCONnuB8EoGuBhwANjbQhwlpHhC5Mk4boeM5X7OxB79tn9sP9HrmL1jeSk0WRW8FSy88bTUX09yZaF4R7pZACxiYpsuvWU0SmmhMmAguo9oGOP4TomBoo1nRf8AdkMEfPdv0gMQ3m6Sf8lSbXI60Gfu+8rTbbYHVOcD/wAnQFn9pVQSOTQN0T7lRj2XS9pUVb6eJS7okDcBCdqOB4Dz/LVLPbJ0VrKVwe0cC592i3qe4KNXDFpi3KCEbMwiC0xye4D1lCqFv3WhvEzJPokuAbyDyBcvDK5MBk1HEAEmOGnspNdGgH75oAK9DSgDT9EMSXOr0pkOoVI72w780ngcQwmXAPEfSdZ3ey96HVRTxdMus05muJ0Ac0iT6JB+zn5iADAJE6b/AGQBeV9sEjKGAAbj+7IGHxIOfrRmDhAAsAeUdwVfTxeTsv7Q7xbxTNINf9JvwNj4cVEZpv8ATg5sNUbYZSDcxvcB+FJdMTUpkGnckeNjrfU6In+nbO1Wpni70II/EVYdLcL2aZi4Lhp3HXwWNcXHRnzQA2B0i6+l1lWnkLSGuqD6M39cXpzx05jRanoxVLgQ9xdDnC5JsCYusx/py6HYumeLXeYj5Vz0YGRlQCwFSoANIh7hELVdrJz9D8eTLptFXB715XRramGZBt6lZoVLum5kxyEwO8q0xO0Ib6Klw7vvFa9BOUpPLfRi+KVwhGO1JNsco1bwmgYvGm9VjDeU/h8RaCuozioYZdArAr1lcSIUG1c0lAitxpe0dY0Z8syyYzDKQQLazlI+FZbWoUnYejiaI7FRo+kG9pbbjFo5Km2/tPqmTvN1odg0Gso9SKrajRLw5t8uYkugHfJ77lcfWSSmmu+mdzRVSdfq67KXDVg6YPC3CUy1qji8GKTyG0ywGDLz2yRwi9/leArNF7jVbDY+CbK25GaySFXgGTzVnQZ5wP1UsFR65kIQdcotZsa8/JCovv33TEMUwh4h1vNEafRCq1BJCBoyO28rS55nshsxyKyOIomZO8A+YC1nSG4qADcB7LP449siLgAegUI9lkuiqdTKg7nKeIQzTCtKhM014aScNMcVDqkxChYuTfVLkgFqFjMAxuOh71e7PxTzJa2kxrdTkbA4a71VtoIzKXJMkWeI23oGAEj7xAAHcAoUttVho5scMg+UvSopqnh0shg5+2ajrOZTPfTCTqUMzs0NbyaIHgFZjCc1P+EB/RIAvQGoRjHtP3vls/8ABa7b9Nr25YIg5p3bwfhZLo/TFPH0/wCoD3LT+Jb/AGlhgKT3bhBnhGqwWvbZk6dKUqsMyOy8L1FWpUzSHta2ACDI1MnwTWw8ZLqrdD1r/Uk/KH1c3m26yr8NjW0MU7P9FUAgn+ZsB3jAafFCe6WfJbtUI4XRq8RQJbllJXbDSDbh+qPQxzJlrmkcFZ0cW11iGnxHytNV8qnmJRfp4XrEio64aad9vdTDle06FM745WRW7Gom4j0W2PxB+Y/9OXL4VH7ZP/RSdXaborKRAvMK6qbGZH5W9lR4rZzjmBqPc0Wi8eKs+vX9JV/CpZ4kinr4JuJrEVH5KYgMi5dH1d1zHgrgCnQyBr6xP0AgF0AxJfbKB3qWxqQbVIAH0STvgR++CdxmPYxvaqNA4uAEeMrl2Tdjcn5OzXUqoqK8FNtTaEVOrNPresBIqXGTLHad7AA6hL0aZjedVa1yKjA5jqdRsntNbMECPqBIm8JZtEhTr6M9/YJpIj0TYqukdyF1akHQVaZgxaSdfNQo0oeTxEeuqK26I2wQwCMshVmcvFekyV5jQSAByJ8NyQzNYygC5/MgfhCh1Ak238NVbVsGeFuSWdhju+VXJPwX1yjn1FHtDZjXiYAPEW81m6uFIPpfet7UwToWfxey3STl1Pf7KUG/JG1R7iUQYeC7JxHorQ4aNVAUuHsrSgreoXKz6ofsrkCFmYZGZQ5J9lHiAjNohIkINpRuRm0inGUEZlBACdPDnemGU0y2ijNpIAp8X9nWo1OBI9nf8Vuq2ONSi8NABIIBItO4EDULH7coQxrh917fWW/K0jcU4sbDRcDUzEjy3rHfH1I6GmfoZRnZlZ/11yBwpta0eZkqGE2PR/iWNcHveGmqC9xcDBDbg238FbtB0KFQP/c6EkUjDvu3cMw77NXQohHeuDmaiyWx5bHHYCkRBos5QB8QUBuxmcXN7nGB4OlWIbzUKtZrQXOdAG8kAeq60qoPtI40b7I+2TEhssbqrhyME+kQj0tnPH/3P8AB8qvr9JaA0znnA+T8KdHpBSfZr8v91h3Tp6qj6ejPSNX1OqS7ZbMw9QfTXf4hrvcJeu/EgEdZTeN2YOYfTMCuNY7nD/cLocEnX1/IIlpqX9oo6zUJ+8q6OKxDXg5GA6T1pgjlDJi29IbT6XbRpO+ii+nIh2UkePakKx2rtSnS1MngNTxCzuP206sI+lm5o38zx9lmlpq0uOzZXq7ptNvg1f8Ap30jfia2LwlfIC5udmQQ0xZxHE3B4+S8wmPD3vptfL6RyvaZlpBIvPMFZDZ+J6jE0cTOU04a+N9M2cSOIaSfBfS+kOBbRq9mAKvbBtLjvNtdyw7dk8fk1uW5Z8iAxBFnARyU6VVu/ilS1eEKZAsAZuN3BSmAq6lUc3T80enizvCTAdDkLEknwQ24gE8PZRqPJ893BIYVlaApED580u1qldAjn4cHj5qur1KjTZoc3Tj7qzJshvOt0AJVMO03cxJjZ9J0htj4/EK9YRELwUhrAnQ21TAz52INzh+/BctCKTRaAuRli4MwynNlOnT5IjaaNTarBHNpjgjsw1p9F6ymmadMlIALcMpdTCac3mvA1MCq21SmhU5DN/tIPwr/AKM4umMOzrHNvAmbtiQJH3dFX7QpA0ag4sd7FU2x9oHq2tiQbGw4zeVmux2bNOtycT6CzYrG3y5gbzrHhvSu26TQxkBshxi0GCCHR6Kj2dt+thDL5rYV0mwl9GeA+9THDctc1lHGUg+m5rmuuCIN+PJw/Qpwm4SUn0UWRUouKMXtDa3VtmxJs0e890jzWZxeMdUdLzJGg3DuG5N9M8JWo1252mA3skXBgmdNDfeqjrpC6krfmdPg59VPy1lrk9xDZ4pd9HgjCpy8UXTvUC4Vo7Qq0T2S4DhqPI2Ra3SWvH1g/wCDRbfeEdjJSGO2e4SWeX71VinL8lcq4t5wJVqr3nM8k773TGHnU/v9UKmW23qbq8WA1UWTXARr8wv4q72p0qqV8NQoPa37ABoqSS92UZWncG9mJ1vvWcpVDKZaVXKCfLJKWC12b0lewgVO23j94eO/xWsw1Rr2hzCHA7/3oV8/6sFMYLalSg6WG03Bu10cefqoShnokpG9NJR6pEwVcVKbag0cJjhxHnKLkVBMUdRUGtc3QpwsQ3MQMj1/Gyk1071EUkNzEsBkNK5zUuahG9EFfijAE8q8qViBbkuFQLnttdAES8cfZcvMoXJgKsoojByXtGToitoRqVYQPQ3xUyCV4wEIzUhkWAo3VqTERrRxQAB9CWkcQR5iFitjAZIcTEkRPCFvHU+a+f0qeU1WnQVD7kKi3o16V+po2mAb9m3QWi3IlJHD1cK91fBkA61KLv8A46kA3H8ruYTGxaxdRDoi7rAQBfgNEzij9m/+13sVYlmJRPibKPZTm4ytmqMGao+RmJygPLnEEiJiQPBJ9IujrqfWvphrmUSGvc205jDTG+8g8ELB4kdXSgAEMAPeHESecFqtuoq16dWmysaTXANcA1rg7WM2a4GukarJBuNvBvtinTkx1CtJunc0wq7G4SrhXxWENJhtQfQ7x3FPYMhzAWmT7RquxFqS4OO00P0mCFDEDjwUaFXSVOs+fcKeCJV1NhvdNSmW/wBpJB5kGCEti9n1aVn0yOY7Q82ytLQM0xugmI8/ko+26gMWmzovv0k8RrZc+zUThPHg6FenhOKMQXiY3jUaKbavNAxTe26OJ/dkJryOPlK2KWUYpLDwWVOqf2V5iq0pJ2In+b2C0HRXo07EOFSoIotP+8j7o5cT4JSaQksmy6MUS3C0g6xyzB4OJI9CFZZUZo8l44BZXyXAHNQ3MRiFAhIABCgW8Edyg4oAAWoVRoGiM4ITxOiYiC8c88V6QQoOKBnv8QeC5BJXJCDUijtKTZUCYY7uVghlg5orAl2PRGvlIBgFTDkIOUg5AwuZZV+FHX1s2mYn5A9fRacOVQ5+XEPcBcxFv6VCa4LanhjOw3fZf5H4TdZhyOtPZPdoUpRxmb6YEmXHLJB7pR8RQaWOLpccrvqMjQ6NFvRRi21wSmluyzPYUD+FaSIMWPGC73JA8FZ7DY45z2R9OoJ3EiL8FR4YvbhwQbkN4fTmIPqFd9FnS155t9lVjMzU21S2h7aGym1aTmOGcmPruJBnTQb9AvnOz6Ya6owdnLVe2OHat4Qvqoavn/SbCMp4x7m2zBhdH815PllW2niXBzpttcgHuiRwXoq6ckJ75+VArWUD+GqGHjdY90mB8JvE1y1xIIJkjQHhOvFA2TjQx4JEhwykeP6eqc2lhA4uLT2ZJFuMQI8NSuZq4tzyjo6SSUeTH1frdpGY+UnVL1HC/otnt7ojnAqUbPIGZgMB1tW7g7iND361exuij6lQdax1Om36pBGb+kfJWmMlgxyXITon0V66KtUEUtzdDUj/AI+6+gtgANaAABAAEAAbggtZlAAgAWAAgADSEYRxVUnkklgm95jihtqg6eq6y5gA0URknCEA1osURx4pSu4EoGH1Q3BAzwvf4m10xEjbghVXIk21+UJ6BAnO8UGq9Sc7vHehF94m6YAH1zNh6Fcpl/NcgRGnVTDKqq6TkyyopAWLaqMyqkabpRmuhIB5pRWuSLKvNGZVPNADDhO8hLHZ5zSJM8Tfl/6RWuRmuhIaeCvr7PcyXtuD9TeXERv5fsnzTSMXGQwddxTjXJKtQ6slzfoP1D+UnVw5Hfw1Vbjh5RapbltZnOvDcNllpLspv9QgbuVr8yrnogfs3/3D2Wdx0Bw3iY5blf8ARV8MeP6/gKuPvNc+KTRBYHpngnUq/W606sX/AJXAAQe8Cy3JrjikdpPZUpmm8AtdY3vyI4FaN+3kw7HLo+dNxHLvR86VxeFNCq+m+bQWkiC5rtCRx3eC6nXkLZGW5ZRQ1h4H21Ldyu6mNNVrXix0IAtmGs+/is5Tq2Vt0XxobXyO0fpO527zEjyVV0NyLKp7WbSmbBeuXswoufKoJEXmdbqLT4KTgoFAE2vgrwVFB1xrCG5ICVR536IOaCouqQhlxlMA76iFuXhEIReZNkAF6zgomoguqIT8SbIEMucENzUqMUD3qDsSgAjjdcg/xC5AgNPRGYF6uUhB6SYYFy5IYVoumWherkAdT1TLVy5AwzQoVdD3FeLkAYTFi48PwtV3sM9h/wDf8BcuWde9m6X8pFjjjAta25H2PTBZmIE8Yv5rlyUfeVz9hjP9QR/3NP8A/I+j7Kio71y5dGv2mBjFP4+VIGC0jWRfxC8XKbA+nuXoC5csZcewhLlyYiNQIT9y5cgAVRBqarlyQHVEKruXLkABOnih1V6uQAo9CJXLkCIlcuXIA//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6" descr="data:image/jpeg;base64,/9j/4AAQSkZJRgABAQAAAQABAAD/2wCEAAkGBhQSERUTExQVFRQWGBcVGBcYFxcYGBcYFRgXFhQXFxgXHCYfFxojGRQUHy8gJCcpLCwsFR4xNTAqNSYrLCkBCQoKDgwOGg8PFykkHB0pLCkwKSwpLCksKSkpKSksKSksLCkpKSwsLCkpKSwpLykpKSksKSkpKSkpLCwpLCwsLP/AABEIAMIBAwMBIgACEQEDEQH/xAAbAAACAwEBAQAAAAAAAAAAAAADBAIFBgABB//EAD8QAAEDAgMECQEGBQMEAwAAAAEAAhEDIQQSMQVBUWEGEyJxgZGhscEyI0Ky0eHwFFJicoIHksIVJKLxM0Nz/8QAGgEAAgMBAQAAAAAAAAAAAAAAAAECAwQFBv/EACwRAAICAQQBAgYABwAAAAAAAAABAgMRBBIhMUEiMgUTFEJRgRUzUmFxkaH/2gAMAwEAAhEDEQA/APlwpr3q0RoupBqAF2sRA1N0KEg969bhlECDGJevaVYU6SVx1K58EAeMdIg8k3gRYdwSTWxF+G7grHAMt4JgTxzfsz/aVm4uO9ajFtlh7j7LND5UScSdIQVZbLI65n+XsUgGp7Zg+2Z3kehUV2Ta4NQ2moYiGDieAU2SXNaN8kzwaJKYpbLMh5MzbuEkWG7RWooEMHi3PdAbA8z+SuqWCeWhwbPHcfJO7I2TADssA91v0WpoGwaRbcR7JZXRLa+zFinGoUjTWm2rsrMQARB0gb95WeqUi1xB3IEcAp9WvYtzRGCyQAyYgBTyKTG2lFKABdXK8DVMGLKbgkAnVzCYEny0QetJewRvbPiQmMWw6gwEpTf9qyd7m/iCWR4KzpcYeVndpt7DO4eyvel7/tDPL2VLtIdhnh+FVr3fsv8At/RVuCG5qM5QIsrzOKvahlqZqMQyxAAg1eJhuHK5AD+QfzDzC9c0biPMJgmbwvCABOWYGlkwJYEiDceYRKZEm480XZzJbMRKPTo3SATBE6hL7RcBJ/p4FW76OirdqsvfTLu33iPVIa5HMJs1jmMdb6RbdLoJ7lGnQy9nhI9TC9NOABJgAAbvZGpU1JtEUDr0+ye4+xWYp/K1zm28D7LJtF/FQZZEI4o+zz9qzvQXC6YwDftG/wBw91EkzS4PB1KuKbTpgnsGeABIu7gLLVbIwbm/Zv8AqEAgmeOh4EGUD/T2uDicS0i4FKI1LRmkeZCvnCanWTeY0idfzUfm7XhlipUoprsusHhxlaCBOvIf+kevA4FCbRAZmLjJ3D4G8qvpYk1WuyPeWNEuNRkQPEBxKqk93JojBR4F9rbSyuykSSDBGsC6oar8ziU5tyvmqtAaW9k6kSbXMC41SbRdXwbceTHakpcHBGDdyjkRAxTKjnMUWuEwjONkMMm6QHgN5U5kc169gheMbvQMVrN3b5ulOrPW09Pqb7iFZupAS7ilWtmrTFoD2EeaiMzfTEfbOPMewVbtlvZZ3fCuulsdaeRHsqfbp+juUPuRd9r/AMFOWqDlOo6AknY0TEHzCvM4R5TGDw8/kkuuMgBsk6JintTq7OExwhDAZfmnRchf9bpnc7yXJcj4LTZ1EVTANgCfL9SmK2HaAIMzx5I/ROj9o8ECclojjv4lCGEfVDqbYlzYuP7b8lJ8MS5QLBYpoytzCTA8VY5ISLehuIY0POU5CH/e0bc+wVnVvfkmRBVToqzH4J7nAggtMAjhCsKztF24Hn8KJJPAOq2190KVIKb7jvj3XjAgDqjbeayX3vFbF25ZmlgH1KuRjS50mwEm3wo9snHhA2MTGz6R6xsXuLDkVp8D0FIE1nRb6W6zzJV9snZbKJAa0DWTqfErTDTSl3wZrdVGHXIhsOhUw+JfiGixaGOaRbKSJJ4EGI7lsKNMFo5fsoNOAC0gQ6EzQZlIB+6T48P3yWLU1OE8M6OjujZXlfsuGhxZBNgYsLqdakzqX5WkDKZN+0eZQ6ePDNReLAx4m51VBtvarSHCm8To5osL6+IVajkulYo9mer4RgqFzQJ0kevqitqRE77IbW2EIjBxV6WFgwSe55GGOhTlAabL1xhMiMOCiDuXtN1lEu3oGThehnqvc4IROsndokAtWJj4SuGqTVpA/wA49CCmcRTnQ/Sc3x+ahhKf2tP+6fn8khmd6Wu+03RI9lS7YbBE81a9J3/aeMeyqNtHtD/L3/RRXaLX7WVGMPZ7lTvMOVviGSI3If8A09n3rTvn9VdkoEqdUdaCASAYXmKomXH8k27Z7AJD/wB+aE6nH3pnjojICEFcmcvNeoA1/Q/EkVsxtmaQB3GZPOyeo43qa5JktEgx3kfAWWp4l9JzS0i0G+/u4aHzWlp0HYgF7WkSAZtYm3HW2icgQ/0o6RPp0mimARVBAcSbC1wNDIKT2e6aTCbnKEfbOzOswtBuYNLG6mY7LbjvKW2MfsW8pb5FJiJ16RiVJ9OB5JmofZQc6yhkkLBlj4e69a26nVMKTGIyGDurV50O2SGU3VCO1UcSDvDAez53PiFVtw5dDR94hs8J1PgJW2oYcNa0DQCB3Ba9NDc3L8GXVT2rb+QdSnK7D0bkItQQFKg0GD3hdJI5UmRfhgQvG13ABp1H0njxaU91ai6gCIhU3VRsjhl2nvlTLciux+1wB9EkboFuF1jA0nEFrhma4k34PuPkf4rY4/ZZNwVS7T2U5tPrGzmpgkj+ZsyY5jXzG9cyOmsi2mvB2J6uqcU4vz0QwglpG9pLSNe5HDBHIKeHoRUe86VAx3/iZ91NzdQpSj6FJeSuM/XKD8C9N8qcSVHqCESi2/MhUZLiRcRACjVdJg+iaIQ3NvJQBBlPcmaVMqLGyi0Gx+/NCAWrUyJ/dghYY9un3+Oh9FaPoyJ1BSlGhFRvAT+EpAjG9JHA1v8AIellU7Z+seP4irTb7QcRA1Lz4XCrNsjt+B9yhdom+mVdVRq0yQ2xNlOtoe5Dy2HcrCoXfTI1B8ivA7TxRTing2cQO8ob3Fxlx11lAEmPELkRtBm9/v8AmuTyGC2p1KQ1aHbr/pdeU3uAhpcO1mloIO6AeIkb0u3GOP003eg9gi03vcYPZtvOvDegZfvxAfgg0u7bS4EOME3JvHEEeawmNc9pIJIgyBNu8blttmYAuw2KDrPaGPbrYZiHa62hZfa+AIAdMmbjvv8ACBGh2DWLsNTJM2Ik8nEfkjVMTBcDy9VWswsAZAWxoBYSfRFx1Fwouef5Q3WTmCrUs+Cxx2+TSbJ2Y2ozrHzkmGgWzEakncN3NWGLpU6ZcGNFri0+pkpboaOswzeTj+FpS239omlVLOrc45QSR3m2h4LDNznLajp1xrripSL/AGKTVdJ0Z7nTd3q6NGNLJLYmHNOi2W5Xv7RB3EiwnkI9U89pNifSF6PS0uupJ9nltberb249dIE7tNOiXw4MdydLI0S1B8Odu1/MLVEwz7LMaCdV5KG2qCNUMYjtgRIImVBk4oI8JfE05vw/ZTD3ITnI8AuxShQz4ZzRY4Z5bHFh7TD4NLb8ikA0SmWYw0a77Bwq0XNLJglzDLCONnuB8EoGuBhwANjbQhwlpHhC5Mk4boeM5X7OxB79tn9sP9HrmL1jeSk0WRW8FSy88bTUX09yZaF4R7pZACxiYpsuvWU0SmmhMmAguo9oGOP4TomBoo1nRf8AdkMEfPdv0gMQ3m6Sf8lSbXI60Gfu+8rTbbYHVOcD/wAnQFn9pVQSOTQN0T7lRj2XS9pUVb6eJS7okDcBCdqOB4Dz/LVLPbJ0VrKVwe0cC592i3qe4KNXDFpi3KCEbMwiC0xye4D1lCqFv3WhvEzJPokuAbyDyBcvDK5MBk1HEAEmOGnspNdGgH75oAK9DSgDT9EMSXOr0pkOoVI72w780ngcQwmXAPEfSdZ3ey96HVRTxdMus05muJ0Ac0iT6JB+zn5iADAJE6b/AGQBeV9sEjKGAAbj+7IGHxIOfrRmDhAAsAeUdwVfTxeTsv7Q7xbxTNINf9JvwNj4cVEZpv8ATg5sNUbYZSDcxvcB+FJdMTUpkGnckeNjrfU6In+nbO1Wpni70II/EVYdLcL2aZi4Lhp3HXwWNcXHRnzQA2B0i6+l1lWnkLSGuqD6M39cXpzx05jRanoxVLgQ9xdDnC5JsCYusx/py6HYumeLXeYj5Vz0YGRlQCwFSoANIh7hELVdrJz9D8eTLptFXB715XRramGZBt6lZoVLum5kxyEwO8q0xO0Ib6Klw7vvFa9BOUpPLfRi+KVwhGO1JNsco1bwmgYvGm9VjDeU/h8RaCuozioYZdArAr1lcSIUG1c0lAitxpe0dY0Z8syyYzDKQQLazlI+FZbWoUnYejiaI7FRo+kG9pbbjFo5Km2/tPqmTvN1odg0Gso9SKrajRLw5t8uYkugHfJ77lcfWSSmmu+mdzRVSdfq67KXDVg6YPC3CUy1qji8GKTyG0ywGDLz2yRwi9/leArNF7jVbDY+CbK25GaySFXgGTzVnQZ5wP1UsFR65kIQdcotZsa8/JCovv33TEMUwh4h1vNEafRCq1BJCBoyO28rS55nshsxyKyOIomZO8A+YC1nSG4qADcB7LP449siLgAegUI9lkuiqdTKg7nKeIQzTCtKhM014aScNMcVDqkxChYuTfVLkgFqFjMAxuOh71e7PxTzJa2kxrdTkbA4a71VtoIzKXJMkWeI23oGAEj7xAAHcAoUttVho5scMg+UvSopqnh0shg5+2ajrOZTPfTCTqUMzs0NbyaIHgFZjCc1P+EB/RIAvQGoRjHtP3vls/8ABa7b9Nr25YIg5p3bwfhZLo/TFPH0/wCoD3LT+Jb/AGlhgKT3bhBnhGqwWvbZk6dKUqsMyOy8L1FWpUzSHta2ACDI1MnwTWw8ZLqrdD1r/Uk/KH1c3m26yr8NjW0MU7P9FUAgn+ZsB3jAafFCe6WfJbtUI4XRq8RQJbllJXbDSDbh+qPQxzJlrmkcFZ0cW11iGnxHytNV8qnmJRfp4XrEio64aad9vdTDle06FM745WRW7Gom4j0W2PxB+Y/9OXL4VH7ZP/RSdXaborKRAvMK6qbGZH5W9lR4rZzjmBqPc0Wi8eKs+vX9JV/CpZ4kinr4JuJrEVH5KYgMi5dH1d1zHgrgCnQyBr6xP0AgF0AxJfbKB3qWxqQbVIAH0STvgR++CdxmPYxvaqNA4uAEeMrl2Tdjcn5OzXUqoqK8FNtTaEVOrNPresBIqXGTLHad7AA6hL0aZjedVa1yKjA5jqdRsntNbMECPqBIm8JZtEhTr6M9/YJpIj0TYqukdyF1akHQVaZgxaSdfNQo0oeTxEeuqK26I2wQwCMshVmcvFekyV5jQSAByJ8NyQzNYygC5/MgfhCh1Ak238NVbVsGeFuSWdhju+VXJPwX1yjn1FHtDZjXiYAPEW81m6uFIPpfet7UwToWfxey3STl1Pf7KUG/JG1R7iUQYeC7JxHorQ4aNVAUuHsrSgreoXKz6ofsrkCFmYZGZQ5J9lHiAjNohIkINpRuRm0inGUEZlBACdPDnemGU0y2ijNpIAp8X9nWo1OBI9nf8Vuq2ONSi8NABIIBItO4EDULH7coQxrh917fWW/K0jcU4sbDRcDUzEjy3rHfH1I6GmfoZRnZlZ/11yBwpta0eZkqGE2PR/iWNcHveGmqC9xcDBDbg238FbtB0KFQP/c6EkUjDvu3cMw77NXQohHeuDmaiyWx5bHHYCkRBos5QB8QUBuxmcXN7nGB4OlWIbzUKtZrQXOdAG8kAeq60qoPtI40b7I+2TEhssbqrhyME+kQj0tnPH/3P8AB8qvr9JaA0znnA+T8KdHpBSfZr8v91h3Tp6qj6ejPSNX1OqS7ZbMw9QfTXf4hrvcJeu/EgEdZTeN2YOYfTMCuNY7nD/cLocEnX1/IIlpqX9oo6zUJ+8q6OKxDXg5GA6T1pgjlDJi29IbT6XbRpO+ii+nIh2UkePakKx2rtSnS1MngNTxCzuP206sI+lm5o38zx9lmlpq0uOzZXq7ptNvg1f8Ap30jfia2LwlfIC5udmQQ0xZxHE3B4+S8wmPD3vptfL6RyvaZlpBIvPMFZDZ+J6jE0cTOU04a+N9M2cSOIaSfBfS+kOBbRq9mAKvbBtLjvNtdyw7dk8fk1uW5Z8iAxBFnARyU6VVu/ilS1eEKZAsAZuN3BSmAq6lUc3T80enizvCTAdDkLEknwQ24gE8PZRqPJ893BIYVlaApED580u1qldAjn4cHj5qur1KjTZoc3Tj7qzJshvOt0AJVMO03cxJjZ9J0htj4/EK9YRELwUhrAnQ21TAz52INzh+/BctCKTRaAuRli4MwynNlOnT5IjaaNTarBHNpjgjsw1p9F6ymmadMlIALcMpdTCac3mvA1MCq21SmhU5DN/tIPwr/AKM4umMOzrHNvAmbtiQJH3dFX7QpA0ag4sd7FU2x9oHq2tiQbGw4zeVmux2bNOtycT6CzYrG3y5gbzrHhvSu26TQxkBshxi0GCCHR6Kj2dt+thDL5rYV0mwl9GeA+9THDctc1lHGUg+m5rmuuCIN+PJw/Qpwm4SUn0UWRUouKMXtDa3VtmxJs0e890jzWZxeMdUdLzJGg3DuG5N9M8JWo1252mA3skXBgmdNDfeqjrpC6krfmdPg59VPy1lrk9xDZ4pd9HgjCpy8UXTvUC4Vo7Qq0T2S4DhqPI2Ra3SWvH1g/wCDRbfeEdjJSGO2e4SWeX71VinL8lcq4t5wJVqr3nM8k773TGHnU/v9UKmW23qbq8WA1UWTXARr8wv4q72p0qqV8NQoPa37ABoqSS92UZWncG9mJ1vvWcpVDKZaVXKCfLJKWC12b0lewgVO23j94eO/xWsw1Rr2hzCHA7/3oV8/6sFMYLalSg6WG03Bu10cefqoShnokpG9NJR6pEwVcVKbag0cJjhxHnKLkVBMUdRUGtc3QpwsQ3MQMj1/Gyk1071EUkNzEsBkNK5zUuahG9EFfijAE8q8qViBbkuFQLnttdAES8cfZcvMoXJgKsoojByXtGToitoRqVYQPQ3xUyCV4wEIzUhkWAo3VqTERrRxQAB9CWkcQR5iFitjAZIcTEkRPCFvHU+a+f0qeU1WnQVD7kKi3o16V+po2mAb9m3QWi3IlJHD1cK91fBkA61KLv8A46kA3H8ruYTGxaxdRDoi7rAQBfgNEzij9m/+13sVYlmJRPibKPZTm4ytmqMGao+RmJygPLnEEiJiQPBJ9IujrqfWvphrmUSGvc205jDTG+8g8ELB4kdXSgAEMAPeHESecFqtuoq16dWmysaTXANcA1rg7WM2a4GukarJBuNvBvtinTkx1CtJunc0wq7G4SrhXxWENJhtQfQ7x3FPYMhzAWmT7RquxFqS4OO00P0mCFDEDjwUaFXSVOs+fcKeCJV1NhvdNSmW/wBpJB5kGCEti9n1aVn0yOY7Q82ytLQM0xugmI8/ko+26gMWmzovv0k8RrZc+zUThPHg6FenhOKMQXiY3jUaKbavNAxTe26OJ/dkJryOPlK2KWUYpLDwWVOqf2V5iq0pJ2In+b2C0HRXo07EOFSoIotP+8j7o5cT4JSaQksmy6MUS3C0g6xyzB4OJI9CFZZUZo8l44BZXyXAHNQ3MRiFAhIABCgW8Edyg4oAAWoVRoGiM4ITxOiYiC8c88V6QQoOKBnv8QeC5BJXJCDUijtKTZUCYY7uVghlg5orAl2PRGvlIBgFTDkIOUg5AwuZZV+FHX1s2mYn5A9fRacOVQ5+XEPcBcxFv6VCa4LanhjOw3fZf5H4TdZhyOtPZPdoUpRxmb6YEmXHLJB7pR8RQaWOLpccrvqMjQ6NFvRRi21wSmluyzPYUD+FaSIMWPGC73JA8FZ7DY45z2R9OoJ3EiL8FR4YvbhwQbkN4fTmIPqFd9FnS155t9lVjMzU21S2h7aGym1aTmOGcmPruJBnTQb9AvnOz6Ya6owdnLVe2OHat4Qvqoavn/SbCMp4x7m2zBhdH815PllW2niXBzpttcgHuiRwXoq6ckJ75+VArWUD+GqGHjdY90mB8JvE1y1xIIJkjQHhOvFA2TjQx4JEhwykeP6eqc2lhA4uLT2ZJFuMQI8NSuZq4tzyjo6SSUeTH1frdpGY+UnVL1HC/otnt7ojnAqUbPIGZgMB1tW7g7iND361exuij6lQdax1Om36pBGb+kfJWmMlgxyXITon0V66KtUEUtzdDUj/AI+6+gtgANaAABAAEAAbggtZlAAgAWAAgADSEYRxVUnkklgm95jihtqg6eq6y5gA0URknCEA1osURx4pSu4EoGH1Q3BAzwvf4m10xEjbghVXIk21+UJ6BAnO8UGq9Sc7vHehF94m6YAH1zNh6Fcpl/NcgRGnVTDKqq6TkyyopAWLaqMyqkabpRmuhIB5pRWuSLKvNGZVPNADDhO8hLHZ5zSJM8Tfl/6RWuRmuhIaeCvr7PcyXtuD9TeXERv5fsnzTSMXGQwddxTjXJKtQ6slzfoP1D+UnVw5Hfw1Vbjh5RapbltZnOvDcNllpLspv9QgbuVr8yrnogfs3/3D2Wdx0Bw3iY5blf8ARV8MeP6/gKuPvNc+KTRBYHpngnUq/W606sX/AJXAAQe8Cy3JrjikdpPZUpmm8AtdY3vyI4FaN+3kw7HLo+dNxHLvR86VxeFNCq+m+bQWkiC5rtCRx3eC6nXkLZGW5ZRQ1h4H21Ldyu6mNNVrXix0IAtmGs+/is5Tq2Vt0XxobXyO0fpO527zEjyVV0NyLKp7WbSmbBeuXswoufKoJEXmdbqLT4KTgoFAE2vgrwVFB1xrCG5ICVR536IOaCouqQhlxlMA76iFuXhEIReZNkAF6zgomoguqIT8SbIEMucENzUqMUD3qDsSgAjjdcg/xC5AgNPRGYF6uUhB6SYYFy5IYVoumWherkAdT1TLVy5AwzQoVdD3FeLkAYTFi48PwtV3sM9h/wDf8BcuWde9m6X8pFjjjAta25H2PTBZmIE8Yv5rlyUfeVz9hjP9QR/3NP8A/I+j7Kio71y5dGv2mBjFP4+VIGC0jWRfxC8XKbA+nuXoC5csZcewhLlyYiNQIT9y5cgAVRBqarlyQHVEKruXLkABOnih1V6uQAo9CJXLkCIlcuXIA//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7" name="6 Rectángulo"/>
          <p:cNvSpPr/>
          <p:nvPr/>
        </p:nvSpPr>
        <p:spPr>
          <a:xfrm>
            <a:off x="1728192" y="3429000"/>
            <a:ext cx="4572000" cy="2677656"/>
          </a:xfrm>
          <a:prstGeom prst="rect">
            <a:avLst/>
          </a:prstGeom>
        </p:spPr>
        <p:txBody>
          <a:bodyPr>
            <a:spAutoFit/>
          </a:bodyPr>
          <a:lstStyle/>
          <a:p>
            <a:pPr algn="ctr"/>
            <a:r>
              <a:rPr lang="es-CO" sz="2800" dirty="0"/>
              <a:t>La música es una actividad que también podría estar ligada al pastoreo, si recordamos la afición musical de David al pastorear el ganado de su padre.</a:t>
            </a:r>
          </a:p>
        </p:txBody>
      </p:sp>
      <p:pic>
        <p:nvPicPr>
          <p:cNvPr id="2058" name="Picture 10" descr="http://t2.gstatic.com/images?q=tbn:ANd9GcQHYkCZ5Z3MmqLV7uie0Pno97WPtoy7kkKdJ4jTlRAiQlUiRjYjJ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620688"/>
            <a:ext cx="3143622" cy="2448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770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2058"/>
                                        </p:tgtEl>
                                        <p:attrNameLst>
                                          <p:attrName>style.visibility</p:attrName>
                                        </p:attrNameLst>
                                      </p:cBhvr>
                                      <p:to>
                                        <p:strVal val="visible"/>
                                      </p:to>
                                    </p:set>
                                    <p:anim calcmode="lin" valueType="num">
                                      <p:cBhvr>
                                        <p:cTn id="13" dur="1000" fill="hold"/>
                                        <p:tgtEl>
                                          <p:spTgt spid="2058"/>
                                        </p:tgtEl>
                                        <p:attrNameLst>
                                          <p:attrName>ppt_w</p:attrName>
                                        </p:attrNameLst>
                                      </p:cBhvr>
                                      <p:tavLst>
                                        <p:tav tm="0">
                                          <p:val>
                                            <p:fltVal val="0"/>
                                          </p:val>
                                        </p:tav>
                                        <p:tav tm="100000">
                                          <p:val>
                                            <p:strVal val="#ppt_w"/>
                                          </p:val>
                                        </p:tav>
                                      </p:tavLst>
                                    </p:anim>
                                    <p:anim calcmode="lin" valueType="num">
                                      <p:cBhvr>
                                        <p:cTn id="14" dur="1000" fill="hold"/>
                                        <p:tgtEl>
                                          <p:spTgt spid="2058"/>
                                        </p:tgtEl>
                                        <p:attrNameLst>
                                          <p:attrName>ppt_h</p:attrName>
                                        </p:attrNameLst>
                                      </p:cBhvr>
                                      <p:tavLst>
                                        <p:tav tm="0">
                                          <p:val>
                                            <p:fltVal val="0"/>
                                          </p:val>
                                        </p:tav>
                                        <p:tav tm="100000">
                                          <p:val>
                                            <p:strVal val="#ppt_h"/>
                                          </p:val>
                                        </p:tav>
                                      </p:tavLst>
                                    </p:anim>
                                    <p:anim calcmode="lin" valueType="num">
                                      <p:cBhvr>
                                        <p:cTn id="15" dur="1000" fill="hold"/>
                                        <p:tgtEl>
                                          <p:spTgt spid="2058"/>
                                        </p:tgtEl>
                                        <p:attrNameLst>
                                          <p:attrName>style.rotation</p:attrName>
                                        </p:attrNameLst>
                                      </p:cBhvr>
                                      <p:tavLst>
                                        <p:tav tm="0">
                                          <p:val>
                                            <p:fltVal val="90"/>
                                          </p:val>
                                        </p:tav>
                                        <p:tav tm="100000">
                                          <p:val>
                                            <p:fltVal val="0"/>
                                          </p:val>
                                        </p:tav>
                                      </p:tavLst>
                                    </p:anim>
                                    <p:animEffect transition="in" filter="fade">
                                      <p:cBhvr>
                                        <p:cTn id="16" dur="1000"/>
                                        <p:tgtEl>
                                          <p:spTgt spid="2058"/>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580">
                                          <p:stCondLst>
                                            <p:cond delay="0"/>
                                          </p:stCondLst>
                                        </p:cTn>
                                        <p:tgtEl>
                                          <p:spTgt spid="7"/>
                                        </p:tgtEl>
                                      </p:cBhvr>
                                    </p:animEffect>
                                    <p:anim calcmode="lin" valueType="num">
                                      <p:cBhvr>
                                        <p:cTn id="22"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7" dur="26">
                                          <p:stCondLst>
                                            <p:cond delay="650"/>
                                          </p:stCondLst>
                                        </p:cTn>
                                        <p:tgtEl>
                                          <p:spTgt spid="7"/>
                                        </p:tgtEl>
                                      </p:cBhvr>
                                      <p:to x="100000" y="60000"/>
                                    </p:animScale>
                                    <p:animScale>
                                      <p:cBhvr>
                                        <p:cTn id="28" dur="166" decel="50000">
                                          <p:stCondLst>
                                            <p:cond delay="676"/>
                                          </p:stCondLst>
                                        </p:cTn>
                                        <p:tgtEl>
                                          <p:spTgt spid="7"/>
                                        </p:tgtEl>
                                      </p:cBhvr>
                                      <p:to x="100000" y="100000"/>
                                    </p:animScale>
                                    <p:animScale>
                                      <p:cBhvr>
                                        <p:cTn id="29" dur="26">
                                          <p:stCondLst>
                                            <p:cond delay="1312"/>
                                          </p:stCondLst>
                                        </p:cTn>
                                        <p:tgtEl>
                                          <p:spTgt spid="7"/>
                                        </p:tgtEl>
                                      </p:cBhvr>
                                      <p:to x="100000" y="80000"/>
                                    </p:animScale>
                                    <p:animScale>
                                      <p:cBhvr>
                                        <p:cTn id="30" dur="166" decel="50000">
                                          <p:stCondLst>
                                            <p:cond delay="1338"/>
                                          </p:stCondLst>
                                        </p:cTn>
                                        <p:tgtEl>
                                          <p:spTgt spid="7"/>
                                        </p:tgtEl>
                                      </p:cBhvr>
                                      <p:to x="100000" y="100000"/>
                                    </p:animScale>
                                    <p:animScale>
                                      <p:cBhvr>
                                        <p:cTn id="31" dur="26">
                                          <p:stCondLst>
                                            <p:cond delay="1642"/>
                                          </p:stCondLst>
                                        </p:cTn>
                                        <p:tgtEl>
                                          <p:spTgt spid="7"/>
                                        </p:tgtEl>
                                      </p:cBhvr>
                                      <p:to x="100000" y="90000"/>
                                    </p:animScale>
                                    <p:animScale>
                                      <p:cBhvr>
                                        <p:cTn id="32" dur="166" decel="50000">
                                          <p:stCondLst>
                                            <p:cond delay="1668"/>
                                          </p:stCondLst>
                                        </p:cTn>
                                        <p:tgtEl>
                                          <p:spTgt spid="7"/>
                                        </p:tgtEl>
                                      </p:cBhvr>
                                      <p:to x="100000" y="100000"/>
                                    </p:animScale>
                                    <p:animScale>
                                      <p:cBhvr>
                                        <p:cTn id="33" dur="26">
                                          <p:stCondLst>
                                            <p:cond delay="1808"/>
                                          </p:stCondLst>
                                        </p:cTn>
                                        <p:tgtEl>
                                          <p:spTgt spid="7"/>
                                        </p:tgtEl>
                                      </p:cBhvr>
                                      <p:to x="100000" y="95000"/>
                                    </p:animScale>
                                    <p:animScale>
                                      <p:cBhvr>
                                        <p:cTn id="34"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1"/>
            <a:ext cx="4042792" cy="2592288"/>
          </a:xfrm>
        </p:spPr>
        <p:txBody>
          <a:bodyPr>
            <a:normAutofit/>
          </a:bodyPr>
          <a:lstStyle/>
          <a:p>
            <a:pPr marL="0" indent="0">
              <a:buNone/>
            </a:pPr>
            <a:r>
              <a:rPr lang="es-CO" b="1" u="sng" dirty="0" smtClean="0"/>
              <a:t>Fundidores</a:t>
            </a:r>
            <a:r>
              <a:rPr lang="es-CO" dirty="0"/>
              <a:t>.</a:t>
            </a:r>
            <a:r>
              <a:rPr lang="es-CO" dirty="0" smtClean="0"/>
              <a:t> Tubal</a:t>
            </a:r>
            <a:r>
              <a:rPr lang="es-CO" dirty="0"/>
              <a:t> </a:t>
            </a:r>
            <a:r>
              <a:rPr lang="es-CO" dirty="0" smtClean="0"/>
              <a:t>Caín. «</a:t>
            </a:r>
            <a:r>
              <a:rPr lang="es-CO" i="1" dirty="0" smtClean="0">
                <a:latin typeface="Agency FB" pitchFamily="34" charset="0"/>
              </a:rPr>
              <a:t>Artífice de todo instrumento cortante de bronce y de hierro</a:t>
            </a:r>
            <a:r>
              <a:rPr lang="es-CO" dirty="0" smtClean="0"/>
              <a:t>» </a:t>
            </a:r>
            <a:r>
              <a:rPr lang="es-CO" dirty="0" smtClean="0">
                <a:solidFill>
                  <a:srgbClr val="FF0000"/>
                </a:solidFill>
              </a:rPr>
              <a:t>(verso 22</a:t>
            </a:r>
            <a:r>
              <a:rPr lang="es-CO" dirty="0">
                <a:solidFill>
                  <a:srgbClr val="FF0000"/>
                </a:solidFill>
              </a:rPr>
              <a:t>)</a:t>
            </a:r>
            <a:r>
              <a:rPr lang="es-CO" dirty="0"/>
              <a:t>. </a:t>
            </a:r>
          </a:p>
        </p:txBody>
      </p:sp>
      <p:pic>
        <p:nvPicPr>
          <p:cNvPr id="4" name="Picture 2" descr="http://t0.gstatic.com/images?q=tbn:ANd9GcTFsw8bzxh4E5yLX-iDM6G0OQmSWIMkAPgbE_fOnXvyPzWVRPHYX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3" y="548680"/>
            <a:ext cx="2915815" cy="278016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979712" y="4221088"/>
            <a:ext cx="4572000" cy="2246769"/>
          </a:xfrm>
          <a:prstGeom prst="rect">
            <a:avLst/>
          </a:prstGeom>
        </p:spPr>
        <p:txBody>
          <a:bodyPr>
            <a:spAutoFit/>
          </a:bodyPr>
          <a:lstStyle/>
          <a:p>
            <a:pPr algn="ctr"/>
            <a:r>
              <a:rPr lang="es-CO" sz="2800" dirty="0"/>
              <a:t>Aprendieron a "martillar" los metales para realizar instrumentos que pueden ser usados para la guerra o como herramientas de trabajo.</a:t>
            </a:r>
          </a:p>
        </p:txBody>
      </p:sp>
    </p:spTree>
    <p:extLst>
      <p:ext uri="{BB962C8B-B14F-4D97-AF65-F5344CB8AC3E}">
        <p14:creationId xmlns:p14="http://schemas.microsoft.com/office/powerpoint/2010/main" val="4199091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circle(in)">
                                      <p:cBhvr>
                                        <p:cTn id="15"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lgn="ctr">
              <a:buNone/>
            </a:pPr>
            <a:r>
              <a:rPr lang="es-CO" dirty="0"/>
              <a:t>A pesar </a:t>
            </a:r>
            <a:r>
              <a:rPr lang="es-CO" dirty="0" smtClean="0"/>
              <a:t>de las profesiones a las que se dedicaron los descendientes de Caín, en la sexta generación, o sea, </a:t>
            </a:r>
            <a:r>
              <a:rPr lang="es-CO" dirty="0"/>
              <a:t>en </a:t>
            </a:r>
            <a:r>
              <a:rPr lang="es-CO" dirty="0" smtClean="0"/>
              <a:t>Lamec, el último descendiente de Caín, encontramos </a:t>
            </a:r>
            <a:r>
              <a:rPr lang="es-CO" dirty="0"/>
              <a:t>aún el sentimiento que produjo la maldición de </a:t>
            </a:r>
            <a:r>
              <a:rPr lang="es-CO" dirty="0" smtClean="0"/>
              <a:t>Caín, lo cual produjo un resentimiento contra Dios </a:t>
            </a:r>
            <a:r>
              <a:rPr lang="es-CO" dirty="0" smtClean="0">
                <a:solidFill>
                  <a:srgbClr val="FF0000"/>
                </a:solidFill>
              </a:rPr>
              <a:t>(lea los versos 13,14).</a:t>
            </a:r>
          </a:p>
          <a:p>
            <a:pPr marL="0" indent="0">
              <a:buNone/>
            </a:pPr>
            <a:endParaRPr lang="es-CO" dirty="0" smtClean="0"/>
          </a:p>
          <a:p>
            <a:pPr marL="0" indent="0" algn="ctr">
              <a:buNone/>
            </a:pPr>
            <a:r>
              <a:rPr lang="es-CO" dirty="0" smtClean="0"/>
              <a:t>La </a:t>
            </a:r>
            <a:r>
              <a:rPr lang="es-CO" dirty="0"/>
              <a:t>violencia homicida está aún enquistada en esta descendencia como resultado de la frustración por no realizar lo que él desea</a:t>
            </a:r>
            <a:r>
              <a:rPr lang="es-CO" dirty="0" smtClean="0"/>
              <a:t>.</a:t>
            </a:r>
          </a:p>
          <a:p>
            <a:pPr marL="0" indent="0">
              <a:buNone/>
            </a:pPr>
            <a:endParaRPr lang="es-CO" b="1" baseline="30000" dirty="0" smtClean="0"/>
          </a:p>
          <a:p>
            <a:pPr marL="0" indent="0" algn="ctr">
              <a:buNone/>
            </a:pPr>
            <a:r>
              <a:rPr lang="es-CO" b="1" dirty="0" smtClean="0">
                <a:solidFill>
                  <a:srgbClr val="FF0000"/>
                </a:solidFill>
              </a:rPr>
              <a:t> Versos 23,24</a:t>
            </a:r>
            <a:r>
              <a:rPr lang="es-CO" b="1" dirty="0" smtClean="0"/>
              <a:t>. </a:t>
            </a:r>
            <a:r>
              <a:rPr lang="es-CO" dirty="0" smtClean="0"/>
              <a:t>Un </a:t>
            </a:r>
            <a:r>
              <a:rPr lang="es-CO" dirty="0"/>
              <a:t>día, Lamec dijo a sus mujeres: </a:t>
            </a:r>
            <a:r>
              <a:rPr lang="es-CO" dirty="0" smtClean="0"/>
              <a:t> </a:t>
            </a:r>
            <a:r>
              <a:rPr lang="es-CO" dirty="0"/>
              <a:t>"Ada y Zila, oíd mi voz; </a:t>
            </a:r>
            <a:r>
              <a:rPr lang="es-CO" dirty="0" smtClean="0"/>
              <a:t>mujeres </a:t>
            </a:r>
            <a:r>
              <a:rPr lang="es-CO" dirty="0"/>
              <a:t>de Lamec</a:t>
            </a:r>
            <a:r>
              <a:rPr lang="es-CO" dirty="0" smtClean="0"/>
              <a:t>, escuchad </a:t>
            </a:r>
            <a:r>
              <a:rPr lang="es-CO" dirty="0"/>
              <a:t>mis palabras: </a:t>
            </a:r>
            <a:r>
              <a:rPr lang="es-CO" dirty="0" smtClean="0"/>
              <a:t> </a:t>
            </a:r>
            <a:r>
              <a:rPr lang="es-CO" b="1" i="1" dirty="0">
                <a:latin typeface="Agency FB" pitchFamily="34" charset="0"/>
              </a:rPr>
              <a:t>A un hombre maté por haberme herido </a:t>
            </a:r>
            <a:r>
              <a:rPr lang="es-CO" b="1" i="1" dirty="0" smtClean="0">
                <a:latin typeface="Agency FB" pitchFamily="34" charset="0"/>
              </a:rPr>
              <a:t>y </a:t>
            </a:r>
            <a:r>
              <a:rPr lang="es-CO" b="1" i="1" dirty="0">
                <a:latin typeface="Agency FB" pitchFamily="34" charset="0"/>
              </a:rPr>
              <a:t>a un joven por haberme golpeado</a:t>
            </a:r>
            <a:r>
              <a:rPr lang="es-CO" dirty="0"/>
              <a:t>. </a:t>
            </a:r>
            <a:r>
              <a:rPr lang="es-CO" b="1" baseline="30000" dirty="0" smtClean="0"/>
              <a:t>24 </a:t>
            </a:r>
            <a:r>
              <a:rPr lang="es-CO" dirty="0"/>
              <a:t>Si siete veces será vengado Caín, </a:t>
            </a:r>
            <a:r>
              <a:rPr lang="es-CO" dirty="0" smtClean="0"/>
              <a:t>Lamec </a:t>
            </a:r>
            <a:r>
              <a:rPr lang="es-CO" dirty="0"/>
              <a:t>lo será setenta veces siete</a:t>
            </a:r>
            <a:r>
              <a:rPr lang="es-CO" dirty="0" smtClean="0"/>
              <a:t>". </a:t>
            </a:r>
            <a:r>
              <a:rPr lang="es-CO" dirty="0" smtClean="0">
                <a:solidFill>
                  <a:srgbClr val="FF0000"/>
                </a:solidFill>
              </a:rPr>
              <a:t>(RV 95).</a:t>
            </a:r>
            <a:endParaRPr lang="es-CO" dirty="0">
              <a:solidFill>
                <a:srgbClr val="FF0000"/>
              </a:solidFill>
            </a:endParaRPr>
          </a:p>
        </p:txBody>
      </p:sp>
    </p:spTree>
    <p:extLst>
      <p:ext uri="{BB962C8B-B14F-4D97-AF65-F5344CB8AC3E}">
        <p14:creationId xmlns:p14="http://schemas.microsoft.com/office/powerpoint/2010/main" val="551313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1)">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blipFill>
            <a:blip r:embed="rId2"/>
            <a:tile tx="0" ty="0" sx="100000" sy="100000" flip="none" algn="tl"/>
          </a:blipFill>
        </p:spPr>
        <p:txBody>
          <a:bodyPr>
            <a:normAutofit fontScale="92500" lnSpcReduction="20000"/>
          </a:bodyPr>
          <a:lstStyle/>
          <a:p>
            <a:pPr marL="0" indent="0" algn="ctr">
              <a:buNone/>
            </a:pPr>
            <a:endParaRPr lang="es-CO" dirty="0" smtClean="0"/>
          </a:p>
          <a:p>
            <a:pPr marL="0" indent="0" algn="ctr">
              <a:buNone/>
            </a:pPr>
            <a:r>
              <a:rPr lang="es-CO" dirty="0" smtClean="0"/>
              <a:t>Considerando </a:t>
            </a:r>
            <a:r>
              <a:rPr lang="es-CO" dirty="0"/>
              <a:t>el tiempo </a:t>
            </a:r>
            <a:r>
              <a:rPr lang="es-CO" sz="3000" dirty="0"/>
              <a:t>entre</a:t>
            </a:r>
            <a:r>
              <a:rPr lang="es-CO" dirty="0"/>
              <a:t> generaciones en 100 </a:t>
            </a:r>
            <a:r>
              <a:rPr lang="es-CO" dirty="0" smtClean="0"/>
              <a:t>años en la genealogía de Caín, podríamos </a:t>
            </a:r>
            <a:r>
              <a:rPr lang="es-CO" dirty="0"/>
              <a:t>hablar que la generación de los hijos de Lamec serían contemporáneos de Matusalén, en la descendencia de </a:t>
            </a:r>
            <a:r>
              <a:rPr lang="es-CO" dirty="0" smtClean="0"/>
              <a:t>Set.</a:t>
            </a:r>
          </a:p>
          <a:p>
            <a:pPr marL="0" indent="0">
              <a:buNone/>
            </a:pPr>
            <a:endParaRPr lang="es-CO" dirty="0"/>
          </a:p>
          <a:p>
            <a:pPr marL="0" indent="0" algn="ctr">
              <a:buNone/>
            </a:pPr>
            <a:r>
              <a:rPr lang="es-CO" dirty="0" smtClean="0"/>
              <a:t>Con sobrada razón </a:t>
            </a:r>
            <a:r>
              <a:rPr lang="es-CO" dirty="0" smtClean="0">
                <a:solidFill>
                  <a:srgbClr val="FF0000"/>
                </a:solidFill>
              </a:rPr>
              <a:t>Ge. 6:4,5</a:t>
            </a:r>
            <a:r>
              <a:rPr lang="es-CO" dirty="0" smtClean="0"/>
              <a:t> dice: </a:t>
            </a:r>
            <a:r>
              <a:rPr lang="es-CO" i="1" dirty="0">
                <a:latin typeface="Agency FB" pitchFamily="34" charset="0"/>
              </a:rPr>
              <a:t>Había gigantes en la tierra en aquellos días, y también después que se llegaron los hijos de Dios a las hijas de los hombres, y les engendraron hijos. Estos fueron los valientes que desde la antigüedad fueron varones de renombre. </a:t>
            </a:r>
            <a:r>
              <a:rPr lang="es-CO" b="1" i="1" baseline="30000" dirty="0" smtClean="0">
                <a:latin typeface="Agency FB" pitchFamily="34" charset="0"/>
              </a:rPr>
              <a:t>5 </a:t>
            </a:r>
            <a:r>
              <a:rPr lang="es-CO" i="1" dirty="0">
                <a:latin typeface="Agency FB" pitchFamily="34" charset="0"/>
              </a:rPr>
              <a:t>Y vio Jehová que la maldad de los hombres era mucha en la tierra, y que todo designio de los pensamientos del corazón de ellos era de continuo solamente el mal</a:t>
            </a:r>
            <a:r>
              <a:rPr lang="es-CO" dirty="0"/>
              <a:t>. </a:t>
            </a:r>
          </a:p>
          <a:p>
            <a:endParaRPr lang="es-CO" dirty="0"/>
          </a:p>
        </p:txBody>
      </p:sp>
    </p:spTree>
    <p:extLst>
      <p:ext uri="{BB962C8B-B14F-4D97-AF65-F5344CB8AC3E}">
        <p14:creationId xmlns:p14="http://schemas.microsoft.com/office/powerpoint/2010/main" val="837230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bg/>
                                          </p:spTgt>
                                        </p:tgtEl>
                                        <p:attrNameLst>
                                          <p:attrName>ppt_x</p:attrName>
                                          <p:attrName>ppt_y</p:attrName>
                                        </p:attrNameLst>
                                      </p:cBhvr>
                                    </p:animMotion>
                                    <p:animRot by="1500000">
                                      <p:cBhvr>
                                        <p:cTn id="7" dur="125" fill="hold">
                                          <p:stCondLst>
                                            <p:cond delay="0"/>
                                          </p:stCondLst>
                                        </p:cTn>
                                        <p:tgtEl>
                                          <p:spTgt spid="3">
                                            <p:bg/>
                                          </p:spTgt>
                                        </p:tgtEl>
                                        <p:attrNameLst>
                                          <p:attrName>r</p:attrName>
                                        </p:attrNameLst>
                                      </p:cBhvr>
                                    </p:animRot>
                                    <p:animRot by="-1500000">
                                      <p:cBhvr>
                                        <p:cTn id="8" dur="125" fill="hold">
                                          <p:stCondLst>
                                            <p:cond delay="125"/>
                                          </p:stCondLst>
                                        </p:cTn>
                                        <p:tgtEl>
                                          <p:spTgt spid="3">
                                            <p:bg/>
                                          </p:spTgt>
                                        </p:tgtEl>
                                        <p:attrNameLst>
                                          <p:attrName>r</p:attrName>
                                        </p:attrNameLst>
                                      </p:cBhvr>
                                    </p:animRot>
                                    <p:animRot by="-1500000">
                                      <p:cBhvr>
                                        <p:cTn id="9" dur="125" fill="hold">
                                          <p:stCondLst>
                                            <p:cond delay="250"/>
                                          </p:stCondLst>
                                        </p:cTn>
                                        <p:tgtEl>
                                          <p:spTgt spid="3">
                                            <p:bg/>
                                          </p:spTgt>
                                        </p:tgtEl>
                                        <p:attrNameLst>
                                          <p:attrName>r</p:attrName>
                                        </p:attrNameLst>
                                      </p:cBhvr>
                                    </p:animRot>
                                    <p:animRot by="1500000">
                                      <p:cBhvr>
                                        <p:cTn id="10" dur="125" fill="hold">
                                          <p:stCondLst>
                                            <p:cond delay="375"/>
                                          </p:stCondLst>
                                        </p:cTn>
                                        <p:tgtEl>
                                          <p:spTgt spid="3">
                                            <p:bg/>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4" presetClass="emph" presetSubtype="0" fill="hold" grpId="0" nodeType="clickEffect">
                                  <p:stCondLst>
                                    <p:cond delay="0"/>
                                  </p:stCondLst>
                                  <p:iterate type="lt">
                                    <p:tmPct val="10000"/>
                                  </p:iterate>
                                  <p:childTnLst>
                                    <p:animMotion origin="layout" path="M 0.0 0.0 L 0.0 -0.07213" pathEditMode="relative" ptsTypes="">
                                      <p:cBhvr>
                                        <p:cTn id="14" dur="250" accel="50000" decel="50000" autoRev="1" fill="hold">
                                          <p:stCondLst>
                                            <p:cond delay="0"/>
                                          </p:stCondLst>
                                        </p:cTn>
                                        <p:tgtEl>
                                          <p:spTgt spid="3">
                                            <p:txEl>
                                              <p:pRg st="1" end="1"/>
                                            </p:txEl>
                                          </p:spTgt>
                                        </p:tgtEl>
                                        <p:attrNameLst>
                                          <p:attrName>ppt_x</p:attrName>
                                          <p:attrName>ppt_y</p:attrName>
                                        </p:attrNameLst>
                                      </p:cBhvr>
                                    </p:animMotion>
                                    <p:animRot by="1500000">
                                      <p:cBhvr>
                                        <p:cTn id="15" dur="125" fill="hold">
                                          <p:stCondLst>
                                            <p:cond delay="0"/>
                                          </p:stCondLst>
                                        </p:cTn>
                                        <p:tgtEl>
                                          <p:spTgt spid="3">
                                            <p:txEl>
                                              <p:pRg st="1" end="1"/>
                                            </p:txEl>
                                          </p:spTgt>
                                        </p:tgtEl>
                                        <p:attrNameLst>
                                          <p:attrName>r</p:attrName>
                                        </p:attrNameLst>
                                      </p:cBhvr>
                                    </p:animRot>
                                    <p:animRot by="-1500000">
                                      <p:cBhvr>
                                        <p:cTn id="16" dur="125" fill="hold">
                                          <p:stCondLst>
                                            <p:cond delay="125"/>
                                          </p:stCondLst>
                                        </p:cTn>
                                        <p:tgtEl>
                                          <p:spTgt spid="3">
                                            <p:txEl>
                                              <p:pRg st="1" end="1"/>
                                            </p:txEl>
                                          </p:spTgt>
                                        </p:tgtEl>
                                        <p:attrNameLst>
                                          <p:attrName>r</p:attrName>
                                        </p:attrNameLst>
                                      </p:cBhvr>
                                    </p:animRot>
                                    <p:animRot by="-1500000">
                                      <p:cBhvr>
                                        <p:cTn id="17" dur="125" fill="hold">
                                          <p:stCondLst>
                                            <p:cond delay="250"/>
                                          </p:stCondLst>
                                        </p:cTn>
                                        <p:tgtEl>
                                          <p:spTgt spid="3">
                                            <p:txEl>
                                              <p:pRg st="1" end="1"/>
                                            </p:txEl>
                                          </p:spTgt>
                                        </p:tgtEl>
                                        <p:attrNameLst>
                                          <p:attrName>r</p:attrName>
                                        </p:attrNameLst>
                                      </p:cBhvr>
                                    </p:animRot>
                                    <p:animRot by="1500000">
                                      <p:cBhvr>
                                        <p:cTn id="18" dur="125" fill="hold">
                                          <p:stCondLst>
                                            <p:cond delay="375"/>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4" presetClass="emph" presetSubtype="0" fill="hold" grpId="0" nodeType="clickEffect">
                                  <p:stCondLst>
                                    <p:cond delay="0"/>
                                  </p:stCondLst>
                                  <p:iterate type="lt">
                                    <p:tmPct val="10000"/>
                                  </p:iterate>
                                  <p:childTnLst>
                                    <p:animMotion origin="layout" path="M 0.0 0.0 L 0.0 -0.07213" pathEditMode="relative" ptsTypes="">
                                      <p:cBhvr>
                                        <p:cTn id="22" dur="250" accel="50000" decel="50000" autoRev="1" fill="hold">
                                          <p:stCondLst>
                                            <p:cond delay="0"/>
                                          </p:stCondLst>
                                        </p:cTn>
                                        <p:tgtEl>
                                          <p:spTgt spid="3">
                                            <p:txEl>
                                              <p:pRg st="3" end="3"/>
                                            </p:txEl>
                                          </p:spTgt>
                                        </p:tgtEl>
                                        <p:attrNameLst>
                                          <p:attrName>ppt_x</p:attrName>
                                          <p:attrName>ppt_y</p:attrName>
                                        </p:attrNameLst>
                                      </p:cBhvr>
                                    </p:animMotion>
                                    <p:animRot by="1500000">
                                      <p:cBhvr>
                                        <p:cTn id="23" dur="125" fill="hold">
                                          <p:stCondLst>
                                            <p:cond delay="0"/>
                                          </p:stCondLst>
                                        </p:cTn>
                                        <p:tgtEl>
                                          <p:spTgt spid="3">
                                            <p:txEl>
                                              <p:pRg st="3" end="3"/>
                                            </p:txEl>
                                          </p:spTgt>
                                        </p:tgtEl>
                                        <p:attrNameLst>
                                          <p:attrName>r</p:attrName>
                                        </p:attrNameLst>
                                      </p:cBhvr>
                                    </p:animRot>
                                    <p:animRot by="-1500000">
                                      <p:cBhvr>
                                        <p:cTn id="24" dur="125" fill="hold">
                                          <p:stCondLst>
                                            <p:cond delay="125"/>
                                          </p:stCondLst>
                                        </p:cTn>
                                        <p:tgtEl>
                                          <p:spTgt spid="3">
                                            <p:txEl>
                                              <p:pRg st="3" end="3"/>
                                            </p:txEl>
                                          </p:spTgt>
                                        </p:tgtEl>
                                        <p:attrNameLst>
                                          <p:attrName>r</p:attrName>
                                        </p:attrNameLst>
                                      </p:cBhvr>
                                    </p:animRot>
                                    <p:animRot by="-1500000">
                                      <p:cBhvr>
                                        <p:cTn id="25" dur="125" fill="hold">
                                          <p:stCondLst>
                                            <p:cond delay="250"/>
                                          </p:stCondLst>
                                        </p:cTn>
                                        <p:tgtEl>
                                          <p:spTgt spid="3">
                                            <p:txEl>
                                              <p:pRg st="3" end="3"/>
                                            </p:txEl>
                                          </p:spTgt>
                                        </p:tgtEl>
                                        <p:attrNameLst>
                                          <p:attrName>r</p:attrName>
                                        </p:attrNameLst>
                                      </p:cBhvr>
                                    </p:animRot>
                                    <p:animRot by="1500000">
                                      <p:cBhvr>
                                        <p:cTn id="26" dur="125" fill="hold">
                                          <p:stCondLst>
                                            <p:cond delay="375"/>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85000" lnSpcReduction="10000"/>
          </a:bodyPr>
          <a:lstStyle/>
          <a:p>
            <a:pPr marL="0" indent="0" algn="ctr">
              <a:buNone/>
            </a:pPr>
            <a:r>
              <a:rPr lang="es-CO" dirty="0" smtClean="0">
                <a:solidFill>
                  <a:srgbClr val="FF0000"/>
                </a:solidFill>
              </a:rPr>
              <a:t>Patriarcas y Profetas en la p. </a:t>
            </a:r>
            <a:r>
              <a:rPr lang="es-CO" dirty="0">
                <a:solidFill>
                  <a:srgbClr val="FF0000"/>
                </a:solidFill>
              </a:rPr>
              <a:t>679 70, </a:t>
            </a:r>
            <a:r>
              <a:rPr lang="es-CO" dirty="0" smtClean="0">
                <a:solidFill>
                  <a:srgbClr val="FF0000"/>
                </a:solidFill>
              </a:rPr>
              <a:t>78</a:t>
            </a:r>
            <a:r>
              <a:rPr lang="es-CO" dirty="0" smtClean="0"/>
              <a:t> dice:  «Hay </a:t>
            </a:r>
            <a:r>
              <a:rPr lang="es-CO" dirty="0"/>
              <a:t>razones para creer que esta palabra hebrea </a:t>
            </a:r>
            <a:r>
              <a:rPr lang="es-CO" dirty="0" smtClean="0"/>
              <a:t>(gigantes) puede </a:t>
            </a:r>
            <a:r>
              <a:rPr lang="es-CO" dirty="0"/>
              <a:t>provenir de la raíz nafal, y que los nefilim eran "</a:t>
            </a:r>
            <a:r>
              <a:rPr lang="es-CO" b="1" i="1" u="sng" dirty="0">
                <a:latin typeface="Agency FB" pitchFamily="34" charset="0"/>
              </a:rPr>
              <a:t>violentos</a:t>
            </a:r>
            <a:r>
              <a:rPr lang="es-CO" dirty="0"/>
              <a:t>" o</a:t>
            </a:r>
            <a:r>
              <a:rPr lang="es-CO" b="1" i="1" dirty="0">
                <a:latin typeface="Agency FB" pitchFamily="34" charset="0"/>
              </a:rPr>
              <a:t> </a:t>
            </a:r>
            <a:r>
              <a:rPr lang="es-CO" b="1" i="1" u="sng" dirty="0">
                <a:latin typeface="Agency FB" pitchFamily="34" charset="0"/>
              </a:rPr>
              <a:t>terroristas</a:t>
            </a:r>
            <a:r>
              <a:rPr lang="es-CO" dirty="0"/>
              <a:t> más bien que "gigantes" debido a su físico.  </a:t>
            </a:r>
            <a:endParaRPr lang="es-CO" dirty="0" smtClean="0"/>
          </a:p>
          <a:p>
            <a:pPr marL="0" indent="0" algn="ctr">
              <a:buNone/>
            </a:pPr>
            <a:r>
              <a:rPr lang="es-CO" dirty="0" smtClean="0"/>
              <a:t>Puesto </a:t>
            </a:r>
            <a:r>
              <a:rPr lang="es-CO" dirty="0"/>
              <a:t>que en aquellos días todos los seres humanos eran de gran estatura, debe tratarse aquí más bien del </a:t>
            </a:r>
            <a:r>
              <a:rPr lang="es-CO" b="1" i="1" dirty="0">
                <a:latin typeface="Agency FB" pitchFamily="34" charset="0"/>
              </a:rPr>
              <a:t>carácter</a:t>
            </a:r>
            <a:r>
              <a:rPr lang="es-CO" dirty="0"/>
              <a:t> que de la altura.  Por regla general, los antediluvianos estaban dotados de gran vigor físico y mental.  </a:t>
            </a:r>
            <a:endParaRPr lang="es-CO" dirty="0" smtClean="0"/>
          </a:p>
          <a:p>
            <a:pPr marL="0" indent="0" algn="ctr">
              <a:buNone/>
            </a:pPr>
            <a:r>
              <a:rPr lang="es-CO" i="1" dirty="0" smtClean="0">
                <a:solidFill>
                  <a:srgbClr val="FF0000"/>
                </a:solidFill>
              </a:rPr>
              <a:t>Esos individuos (fruto de la mezcla entre los hijos de los hombres con las hijas de Dios), </a:t>
            </a:r>
            <a:r>
              <a:rPr lang="es-CO" i="1" dirty="0">
                <a:solidFill>
                  <a:srgbClr val="FF0000"/>
                </a:solidFill>
              </a:rPr>
              <a:t>renombrados por su sabiduría y habilidad, persistentemente consagraban sus facultades intelectuales y físicas a la complacencia de su propio orgullo y pasiones y a la opresión de sus </a:t>
            </a:r>
            <a:r>
              <a:rPr lang="es-CO" i="1" dirty="0" smtClean="0">
                <a:solidFill>
                  <a:srgbClr val="FF0000"/>
                </a:solidFill>
              </a:rPr>
              <a:t>prójimos»</a:t>
            </a:r>
            <a:endParaRPr lang="es-CO" i="1" dirty="0">
              <a:solidFill>
                <a:srgbClr val="FF0000"/>
              </a:solidFill>
            </a:endParaRPr>
          </a:p>
        </p:txBody>
      </p:sp>
    </p:spTree>
    <p:extLst>
      <p:ext uri="{BB962C8B-B14F-4D97-AF65-F5344CB8AC3E}">
        <p14:creationId xmlns:p14="http://schemas.microsoft.com/office/powerpoint/2010/main" val="2768141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690864" cy="3240359"/>
          </a:xfrm>
        </p:spPr>
        <p:txBody>
          <a:bodyPr>
            <a:normAutofit fontScale="85000" lnSpcReduction="20000"/>
          </a:bodyPr>
          <a:lstStyle/>
          <a:p>
            <a:pPr marL="0" indent="0" algn="ctr">
              <a:buNone/>
            </a:pPr>
            <a:r>
              <a:rPr lang="es-CO" dirty="0" smtClean="0">
                <a:solidFill>
                  <a:srgbClr val="FF0000"/>
                </a:solidFill>
              </a:rPr>
              <a:t>Lo siguiente es extraído del CBA.</a:t>
            </a:r>
            <a:r>
              <a:rPr lang="es-CO" dirty="0" smtClean="0"/>
              <a:t>  No </a:t>
            </a:r>
            <a:r>
              <a:rPr lang="es-CO" dirty="0"/>
              <a:t>quedaba nada bueno en los hombres.  Estaban </a:t>
            </a:r>
            <a:r>
              <a:rPr lang="es-CO" dirty="0" smtClean="0"/>
              <a:t>«</a:t>
            </a:r>
            <a:r>
              <a:rPr lang="es-CO" i="1" dirty="0" smtClean="0"/>
              <a:t>corrompidos </a:t>
            </a:r>
            <a:r>
              <a:rPr lang="es-CO" i="1" dirty="0"/>
              <a:t>hasta la </a:t>
            </a:r>
            <a:r>
              <a:rPr lang="es-CO" i="1" dirty="0" smtClean="0"/>
              <a:t>médula</a:t>
            </a:r>
            <a:r>
              <a:rPr lang="es-CO" dirty="0" smtClean="0"/>
              <a:t>»</a:t>
            </a:r>
            <a:r>
              <a:rPr lang="es-CO" dirty="0" smtClean="0"/>
              <a:t> (</a:t>
            </a:r>
            <a:r>
              <a:rPr lang="es-CO" u="sng" dirty="0" smtClean="0"/>
              <a:t>Sustancia </a:t>
            </a:r>
            <a:r>
              <a:rPr lang="es-CO" u="sng" dirty="0"/>
              <a:t>blanda situada en el interior de los </a:t>
            </a:r>
            <a:r>
              <a:rPr lang="es-CO" u="sng" dirty="0" smtClean="0"/>
              <a:t>huesos</a:t>
            </a:r>
            <a:r>
              <a:rPr lang="es-CO" dirty="0" smtClean="0"/>
              <a:t>)</a:t>
            </a:r>
            <a:r>
              <a:rPr lang="es-CO" dirty="0" smtClean="0"/>
              <a:t>.  </a:t>
            </a:r>
            <a:r>
              <a:rPr lang="es-CO" dirty="0"/>
              <a:t>Sus mismos "</a:t>
            </a:r>
            <a:r>
              <a:rPr lang="es-CO" i="1" dirty="0"/>
              <a:t>pensamientos</a:t>
            </a:r>
            <a:r>
              <a:rPr lang="es-CO" dirty="0"/>
              <a:t>" estaban compenetrados del mal. </a:t>
            </a:r>
            <a:r>
              <a:rPr lang="es-CO" dirty="0" smtClean="0"/>
              <a:t> </a:t>
            </a:r>
            <a:endParaRPr lang="es-CO" dirty="0"/>
          </a:p>
        </p:txBody>
      </p:sp>
      <p:sp>
        <p:nvSpPr>
          <p:cNvPr id="2" name="AutoShape 2" descr="data:image/jpeg;base64,/9j/4AAQSkZJRgABAQAAAQABAAD/2wCEAAkGBhQREBUUEhQWFRMVFxgZFxQYFxcWGBwXGBgdGRQXFhUXHCYeGB4kGRYXHy8gIycpLCwsFh4xNTAqNSYrLCkBCQoKDgwOGg8PGiwkHyQqKiwsKSksLywpLCosLC8sLCkpLC8uLCwxKSkpLCwsLCkvKSksKSksKS0pLCkvLCksLf/AABEIASEArgMBIgACEQEDEQH/xAAbAAEAAgMBAQAAAAAAAAAAAAAABQYDBAcCAf/EAFAQAAIBAgMFBAUHBgkKBwAAAAECAwARBBIhBQYTIjFBUWFxIzKBkaEHFEJSgpKxFmJyosHCJENTVJOy0dLTFTM0Y3N0lKOzwxclg6S04fH/xAAaAQEAAwEBAQAAAAAAAAAAAAAAAQIDBAUG/8QAKREBAAICAQMDAwQDAAAAAAAAAAECAxEhBBIxQVFxMpGhBbHh8RMUYf/aAAwDAQACEQMRAD8A7jSlKBSlKBSlKBXmvVeaCn7/AHyix7MCoEMs0gJVL5VAGgZz1sT2DrY9K43tb5QMbi2LPiGjA1WOMmJbi+gy6kgE6sTf3Vu/KFimx+2JEjI5WWBMxCjk0Ovi5f31M7F3NkaREdYXyCwVsvS+pCnsJHbXFe9rTqHTSsRCB2V8pGNw75lxDyAgEpMeKpb6XXUewiu07j76x7RgzCyTLpJFe9j2MvaVPf7Oyot9yMC0DM+HQuAbsLg37dVP/wCVUvkswHC2zOkebhpE3rdbMyFb9/br4VbHa1ZiJ9VbRExt0HbW8GJw7AcGJg7Pk9Iy3SON5GLchsxVAAOlz1qQ2bvNBO4jR/SFA+Qg6AqrEZrZSwDrcA3GYVo744KVxC0MRlKmUFQyLYSQPGpu5GmZxe1z4VF7r7szYfF3kQsiglHzrkXNFErBIxzFyyG5bQAC3U11sExiN9IExDRFtER2d7PYMskcYRQF52LS2spJBFrXNZk3wwpZFEty6hlASTUHNYXy6MSjgKeYlSLX0qqbS3bxbSOEjIyNNIkqvFzF8bDiFCBjysERvXAGZe41nwW7M6lDwioD4NiDIrn0U80kpZr8zWkVj3sxtegm9kb8QTxwMSyPOBljKSnXlvzZACoLqM+i69ak9lbchxIYwuHykA6MOoupAYC4I1DDQ9hqtbs7JxKPAs0IRIMLJAHzq2ZiYjmsp0U5Dbt01sSBWfdHAT4drSwlbxwQ3DI3+Yje8hyn1WJAHbrqBQW2lKUClKUClKUClKUClKUCvJr1Xw0HCJ9mww7Xc3OdZ8Q9r6BdSt7jrdr9elqsO2tycwGIJi4bC5HD9Jcm4Ilvm7enSpXejdQPtRJRok0EgdQTrJGAFYi1vVcC9+yo07W4cIWVpGCGwCKWfQ/RRQSfHT3da5Jia21Hq6Y5jbZxuw5lKHDCQxxgI4E7pYAdRGbrI3Mb5uvffWtj5ONnMMZjZ2IIdgi2t0jZkJI6rfJcDzr6+9IjRnjMlpBmtKpRrBdBlYAjSw1HZVs3W2V83wsasbyEZpGIsS7atceF7eytKRufhS06j5VLeHeaePENKGQRwHEIiENa6xxekkIbnF5CbWFrddakN3dsSyYiR5bm2GBXlaMOqzzhJOGxOQuiqfd4VvHdvCYmaZ+ckM6SJndUDsih2C9jEBOYdq+db2zt34YGLKWZmTKxdy5YF2kJa/UlnbXu8q3Yq7PvHjUw0TloM06NMrCNtEXDmZo2TP8AWAUMG6dl6yRbyTnCS4h5ooxxWSJeC0jDLIyhAocGV2AAFgOhPltJungzmwwaXMio/wDnHzCNleJUD39TIrrlHZ4kGpF914DDwhmVeK0qlXKsrsWLZGHQWZxbuJFBW5N78TYSo0ZQYE4mSIoeRmS0S8QNc5pA7dPVQjxrGd6cVCWjzxt834hclGJkCyQgWJkJQ5ZzrdtVHlVgwu42HTOFaUo8axPGZCUZFjEShh3hLW16616XcvD2IJkYsrBmZyWbM6OSzHUm8aa9wtQaG9205eMkSMEjRsJI+hzPxMWEyhgwygZNdDe9q19j7yzYrBYp3tlEBZHRGjs7RuZIwSTn4ZCjOLak91TO1Nl4afEpnZxKqLJZWZVZIpQyZ7crASagHvNZcDuvBCksaZ8sq5CGdmtGAQqJc8qgO1gOmagrGF3qxYUrGqSejkSNMhL5oFhu5Of0hYSOcumqqL61bt3cc02HV2dJLlrOgZQwDEAlG1RrCzKejAitL8iMNdjZ+ZSts7WBOXM6D6LnhoSw7V86zYF48Kfm6LKdDIZCC4Zna7FpO1ixJNBM0pSgUpSgUpUPtneNYHWJEaWdlLCMEKAgNs8jnRFvoOpJvYGxsRMxEblMV8JqrvtTEudXSL82Nc7f0kmn6g861pos4tIzyDtDuSp80Fk/VrOctYcl+tx18ctbe/aDTNmwpJOHjkbii+TMXisqt0fRWJtcaW8K092sQZxnfDZ+05Let9YAm69T0J8+ypUghWC2AYAEEaWHTyr5saU4e/LceBH7bVha3dbbfD1mK1OZ1KO2vNGu0MNDNGsUchZm6ubjVFdxooZhre9wpF9TXQ6qOMtPIHZLEEEXsTcAgdL6ant7a9wl00ikZB9XRk+63T7JFaVyVjhlk63HF9eY91Y27g7S4l0Q53kxSuyqczRiOAlWtqy2Daeda7bOjkLkRBogQYOXQRvtG3oxbRShIsNMpPYavMW8UqH00Wdf5SG5I8TC3N90ufCpvCYtJUDxsGRujDp3H230I7LWraJifDemSt43WXJZYFWWRVW0qsFhsrXWJcTi+IqG2iiOwIva1vCpDF7LWM7PVUWNGhjYEIxYTcSJm4QUWEjAAFiRZcx1sRXULUtUrqTubPFFiJ1AILOF4pV0Z3Z5W4UyHQyrZucespTwrBtdo49oztwWncxOSgDrIAuHtlDDSSFxy2OqyXIB7L6VB6ivtqDiyZsrFViaNXvlCuuGEfziJmGWxbhC9zprqbC9S+y8MsU0MnMTG2EHFKMrcL5vMXFjzKpsOXuCg6iuo2pagwrjEJQA6upZdDqoy3P66++vWHxCuMym4uwvqNVYq3XxBFZaUClKUClKUCqRgZOK8uIP8c/If9SnJD7CAX/9Q1Yd5sbkgKqbSTHhJ3gsDmYfooGf7NRESBQqgWAFlHcFGg91Y5Z4087rsmoikPMrWZPEkfqk/iBXmWUCsaYxZJXQatDlzHsDOpIHnl1P6QrR2vKQprmnh5OSeyu3rG7bjiUs50+NacG33c5o0zRDRgbKyHoc3dr36d9utVHeOZsqEnqc2oBGh0BB0I06eNb+zsS8Sq+aIkkAc7INfocUc0J7Mr3U9h61esbh9Zj/AEimLo8WfJHdOSu/Pjfpr49fdZ9pbfEWQeq7MAY3FmIsTYXIGtrBrlbkezew+2I3JAJBUlTdStiOw36V7XZmGkwoinRpFds3DldS8eYC/CYWygEXspHU9azSbvRwKHRmky268zmP6SXGrgKSQDcggWq3bE+HLHQdPrVt/f8Aj8fl6lmtYDVj07gO0nw/Gsuyn4WIFvUmJDjs4gF1e3YSFKnvOStFJ0EgCHNnBIYG4yJ0N+67gW7ye41mkJIOX1lsR+kOZdfMCoieyzydT0+bXtP3hb6VhweKEsauvRgCO/XsPiOlZq63tlKUoFKUoFKUoFKUoFeZJAoLMQAASSdAANSSeyvVRW8ey5cREFilEbBg1mXOj2Bsjjra9jcdoGhFwSJRc2L4zcQggWsgOhC95HYW6nwsOysGMmCRs56IrN90En4VF4tcQpDSSCMK7I4GVrWsy625rqyns69lfHeKcZXcsh0N20Pmi2X4GuO31cvP/wBHLkt3WmOXjdPByKcU8oIklxGdl+reGMhNOpXNlPiprb2xDym+nnp+NbuFw+BQXYgnrqzHXvtfrWddo4b+KhViO3KPfc1Norad7Wyfps5Jnnj4UWXZnziAxiN3KNdCE5CrdRnNl637e2s+C3fkCsjQRksBcFjKL9hIdbA37QR091i2rvWbEIMx/MGYfe9X41Gq+IaMSiZU/NNreRIJsfA2qInXEPZwdRNcFej7ot2xx4m0Q0sZsDEZhdACOlpkAsNbKHNz8K3F2wcI8RaQG+nCLIxNhc5WjZluBfQkHQ2vW9HtrPEVkKO3WynDm4ta3pj3dgBNRWP2bHJGY1w6xyEEo7RYdCCASrRusQOhF7qeyrRSJjal79sbt4haWwKTXxOFA4jDnjJsHtc6X0Rr9tte3vGHCNdbn1vpC1rN2qQdRbpVR3f3klgez2uPWsCEYXK8WO/VCysPAqRV9mwoxScWFwkpA1y5lPg6XF/A3BHfbSo88T5cHVdJGWO+nn92TYuKyPwz6rklfB+rD26nzv3ip6qhiNnlo2jeRo5mBEci2y57XUhSLgg62v2aHSrLszFcSJWPW1m/SU5XH3ga3xzxqVsNL0pq7apSlaNilKUClKUClKUClKUFI3vwbNOYykvCmCEOiM6iRQVZWyAlSVCEEi2nWoWTdHhIWDyhVUsQYpBYKLkkkW6eNdRqI3te2BnH14zGPOT0Y+LVnOOtp3K8ZJrCl7K2JG12IYkZbF+nMob1Qe5h1NTJwaW1FwOgPT7o0+FZcPh8gI01YnTu6KPYoUeyvr1y/DwcvVZcs6mePZHbS9Ww6nlXzOnw6+yoTBSmOTTWNzqOyxzWPnliB+3UntCQkm30RYfpvyr7gf1qjsUlgbdAWA8kCxj96tq10ti3itF68TDcmwaoxOmX+2tRzmW0SKsjukaEAaNKAub2Fr3/ADawyyMYlub8h9/OP7K9bPYtjEANlTEQn2hpi2v6Cr76tWvL0M/V5esvH+SePaPH9rZvTuasmGj4C+kwyhYxfVogAGiv23Cgi/0lXxqp7J2vLhXHVom9VvDpYjsIOhHYRXWare3d3GJMkCq2Y3khY5Qx+vG9jw377jK3bY81Tkx93MeXbS/bxPhHYnGjECwOptqOoPUEeIIBqw7upaEn60kh9mcrp55b+2qc2DeNrRRyiUg5UZDcN0F3F0sCfWDW0610DDQCNFQdFUKPICwquKsxvackx6MtKUrdkUpSgUpSgUpSgUpSgVXd88RZMOg/jcTEPYl5j/0qsVVPeiNpMbhQLZIFklfvzSKYobDy43uqLTqJZZrduO0/8ZKwYiQAEnoASa2K0McbkL3m5/RXU+82Htrjr5eFjjctDLqmbrzSv7Og+NvsVo4tORQeuQE+btnPxQ1ITDMJD9YiMe/KfizfdrBtIXcgd6j3Kf8AFrZ1NWaLkj8Vb+uP79etkJlmHeTJIT16Zj+EoFbEsfJD4qvxaIn8KxbOPpbjswuJI8+HDb8avTy1xfXDp9K+IbgGvtaPTKUpQKUpQKUpQKUpQKUpQKUpQKqPFz4jEP2cTIPKNFBt9sv8at1VHCbExMIYMqSgySvmRrMeJI0mqOAAea3rHpVMkTNeHL1dbWpqsMxNRzyWzuegBt5L195v7hWTEzzJpJhplJ6OoEyeFzESy+1QPGtaaVTkjBHMQLHQ5V5jodey3trCtZjy86mK1PqgSK3CU9blm8wCT+swrVxnrE/nE+wGMfsNSMesp/NUD2sST/VFRuINx5hz9/isP6i1dozYyO0cfgP6qX/dpu/hc2MC9nzeZfeIV/dNZtqjkH2h742FeN3MWv8AlFBmF2WYW7fXY3t5JV6eWuH64XXZEufDxN9aND71BrbqP3fP8FiH1UC/c5f2VIVo9IpSlApSlApSlApSlApXwmmYXt291B9pSvmag+0pWPETrGjO5CqoLMx6AAXJPkBQaS4oviig9SJAzH8+S+RfYisT+mtY1ImxMisqskKouoB9I/Owse5BEftnupu/CVg4kgyyTMZXB6gvbKp/QjCJ9isGxcQEwj4l9BIZMQ3eEOsYPiIVQeYNSMOCwkLRzTGIACSWwBIGWEmO4ym2pjJ9tVqQw2F43Fo0uA7deDGxFi3fiQKsU0TQ7HYEWk+bNcf610Jb/mMahMagOIdR04uQeQlwMI/aPZUxEKzWPZObx7OijiXkLXcLqWPrKwHb31AbDxSLNGVQKM8drKo9csLm3+9IPdVt3mS8Kf7fDj706J+9VF2U+sR/3dj9/ZzfhelY4NRHhfN2j/B7Hqsky/dmcfsqUqJ3c0WZfq4mf9aQuPg4rd2jtBIImlkNkW1zYnqQBoNepFRKzZpWL50n1l9bL1HrfV8/DrWD/K0XGeIsA6CNiDoLSlhHYnQkmNtB3eNQNyla0e0EINzlszKQ3KbqSL2bsOUkHtAuNK+x49GJAPaFBOgYlQwyE6Poey/QjsNBsUrxHKGvYg2JBsb2I6g+PhXugUpSg51vltaU4jEw8XLGsI9GSlmBTNdVtxCwYXLXCgC3U143wxXCxssiMFnRAUbTOE+aYkmwP0eIFJ7LgX1tXQ5MKjG7KpNstyATlve1+6/ZSTDIxuyqTYrcgE5T1Fz2eFBQsZtjERYx048higeFXLiMII2fDBWZwg5m4mIza6ADQaXr+D21IcSJDPkaVUV5roCFY4YMwLAqulhci2tdNw+7UKTyyqGvNfiIWujE9SVP4dNTW6dnx2I4aWIsRlXppodOmg9woIrZe2pmw8DHDyys8MTs6GBVLMgLaPKpGp7q+Y95cSFhOHljjd14ru0NuGpzMoEcrElsoTp0cnsqeApUiK3llPzdkU2eYrCp7jKchYfoqWf7NeN40AwnCXQSGKED82R1jI8shPsFfcX6TGwp9GFGmb9JrxRD3GY+arX3aYz4rCp9UySn7CGMX+1OD5qKD5vKLwov158Otu8cdCw+6rVVYnzzHv46EeT7TkYH7mEFWrbtjJhVPbPf7kMj/uiqrsRbyYW/UnChv0hhsTiT+tL8amPCFr3l/wBHufoywP8Acnjf92qFGuRbfVjA/o1gX8cOfdV83t/0DEntWGRh5qpYfEVRNoSWM/ZYYoD2NtMj4QJU1F6GzZ0klaKSIJK+fK8TsQciIRdZFuLpfp9KtbebAzy7PljOWSVithGpQWEinozHUAE9asCm4r7VEuRHd3Es8skmAuzYlWWELCsIJQo5ID3K2A9OCHDANaxy1J/KDu7LNPPIIc8fzfRjkyh0wuNCm7HlKvJFr2Fgb6XHSq+EUHFJ9iT4kYloIWmjmlxTpKhQoQvz+K1y2pLTx2sCCDe9WDeHd2cSukGEHCOLgdHWOMlFjiw3+bBZeEpKS3ZQT6O1ua9dKRAoAAAA0AGgA8BXqgqe4Oy2gE6thjAvE5S2TO+mpYoSHsTlElgzC1xcXNspSgUpSgUpSgjMVvBHHiUgYPncKQ2W6DPnyBm7CeG9vKvce3oWlWJZFLOhdLEFWAbKcrA2Y3voO6q5vbu3NPic8SkjhogOcBLkYlXLLfUrxEINrjMbdtQ8O6mJLqfm2QMwIu0PossqMScrG2YI3qX9YXtrQdGw+JSRcyMrLci6kMLjQi48ay3qqbpbBkTCukivhizR2CNHm9HBFExuuZbM8bHvsRexqU/J8/zrE/fT+5QNhc7zz/XkKL/s4fRj3yCVvJxTDc+OlbsiijjHgzlpJB90QVIYHBrDGsaXyoLC5ufMntJOpPea0N3jmE0n8pPLbyjPBX2ERXHgakae8ctpl7o8Ni5fJlEaL8JH91Rmx4Ms8S9qzj/l7OVD8XrZ3n1bF/7msY8GnkdR8Qvur5s1b41W75sYfucKL92p9EJzeOPNg8QO+GUe9DVImTiTZfrvKP6TjAf/AD/jV/2ml4JR3xuPeprn8B9JEe+SE+9tnMfhelRfNi4jiYaF/rRRt70B/bWPaW3osO6rK2QMjvnNgoCMikHtuTKtq1cFu/JDGkaYuUJGqooyQGyqAqi5j10ArS2/sXFMY2hkzMkcqO7MsTkSSREhCqFVORGGbLp561EpTeG2zBJIY0lRpAocorAnIwBVrDssyn7Q7xUVs7feCRSZfQcyheIyWYPmyFSpPXI2hsRbWtXdXd+fDSrnWNYxAisVYsWlCRJmAK8htGwYg2YCPS4JqEXcjFFUzLHykIY+KQHjCSKSzBLhSZBdBYkAjML1Aujby4YFhx47oxRuYaMFZiD3csbn7Dd1fJd6MKpYNPGCjKrDMNGYEqp8TY+41WtobnTzxzxkRxq06PHlYtymVzOblbqGjkbkuQGZ7WDC2TB7qTrijIwUqMUZVbiEnhM0z5VTKAtmmF9SWJJvYAUE5it7sMmYCQOyNldEIZlNmLXF+irHIT4I3dWSberCpnzYiMZCFe7DQsCVB8wp9xqiYTYk2JScxqeKJZVWKUNFlhkXFKpLZTmYPi2Y+C28TJR7m4gO5IQ+lZlYyE8jidsqrlAQB5hfUliSb2AFBapN6MKpcGZAYwGfXoCQAfIlgNO+s+H21BJIY0lRpAocqGBOVrENp2WZT9od4qrQbFxqJKFVQ5SCNJBMAeDEqh40uh4bEmZs1jqw7gRsbtbvYjDyKHWIRiCNSQxfNIscSZgpXlPo2BINmAj0uCaC3UpUDtuRzjMLGHlVHEzMI7alDGV4lweTmYG31hQT1KoLfKJMIM5iiD6PrIwXhmEyhb5b8Q2ygdKy7U36lR5URYmMLkkq7WKJHLIyXKevaBlNtAW68poLzSq7sneviPPxgkcceqvmJ5RNLDz3Fgc0JOnYw7q3Pyswn84j+8KDe2hihFFJIeiIzfdBP7Kw7CwhiwsKHqsaA9+bKM1/G96ids7bgxEYgilV2meOMqpueGzjjdOg4QfWrHUiqbQ55Z/HFYGL+jaOc/CQ03fa88R+suPkHk+MUj4GkfMyMesm0JSfKCORB+rAKbqJzYe/VcDGT5yvc/GOpQtTrcEd4t765hHJyRt3LC3/ALfCMP8Apn3V1E1yzEHLCq9oiT9TDYxT8cKPdSo6nSvgNY5cSqsqswDOSFHaSAWIHsBPsqqWWlKwxYtGZ0VgWjIDgdQWGYX8wQaDNSlYDjUyM+blTMGOumQkN7iDQZ6XpSgUpSgVo4/Y6TSRyMXDxXylHZNGKllbKRmByLcHurYxWMSJWZ2ACqzHvyqLsQOpsO6tLEbxQpJHGzHNKAVsjEWb1MxAsuYggA9SLCgiMfuOM0DYdgghZGySBpFYxrliPrAgquYeOc9oFbn5EYXn5X5wwI4klgHWRWCjNyi00mg6ZqmYMSrqCD1ANjoQCLjMp1U27DX1cQp6MDoT1HQaE++g09nbCigkkeMENKbtdmYesz2UE2QZ3drC2rGpCtNdrRmQxgksoDMbHKAwJUl7ZRcA9vZWwMQp6MOl+o6d/lQZKV8Vri41B7a19p4vhQySHpGjP91S37KCpRyehw5/1WNxPvBAPuxHxqU3djyzEfVweDX2gz3/AGVFbQhMWHMf0oNluvtcKv4wCp/ZS/wrFW6LwUHsjzf9yrShMGuaS4LO0iXtmZoge4Nisfhr+z5wtdLNUCfSa3YJ3J+ztKCT8JjSotKPjAB6PD9P5WT/AAqit6uLkgdoeKymctHEZGBBgkUDMFDC9x0F+wXNqtdKqlz3dbDyLicMXScnhutysyRogebIRmJGUrkBjk5x6Ii9jbU2thMS77RaOOYO0sLwnKwDcNzA2S2pHD5vG19RrXTaUHOMds93xpjEMohDQRvpNZ1SSICRn9S2QtovQBsx1sMWKw8ufFFkxZky4gYZkE1lAkxOa5BtYqYQAbk+jyg2uOmUoOY7SSR5cUxgxATioREi4izupxC3Zwb3ccNg8d1QmG9wpNdLi9Udeg69fb417pQKUpQUbfPYcs2LzrEzr83YIyhdJAswILs10B4i6AHOcouApv43lwro8LsuWMRQBpCyqiGJ2Zg5ZhYnMALXudKvleZIwwswBHcRce40FC3J2TKrlzEyg4exkIAzlxGYgDe7ZVVl1HL0rQwe7MsCq6YNS4RQVKJZh8xCuri4zDjXupOrDxvXTqUHHsVsqbDxF5YmCBAoDqqqxMt0jZVJCBhZSouAGI1AtW3FurJwy0UQcMDzRhbNGYlZolJIuufMmU6EjsrqkkYYEMAQeoIuPaDSOIKAFAAHQAWHsAoILYeDnjwcaxhImzSHJIpbKjSO0a5UcBSFZRa9ha1esfs3FzRPE8sAWRSjERSXysLNa8tr2JqdpU7FT27zS4gd4wMXskxLBvg1S+xx6fFnvmUe6CKojEm80vjjsMnsjiil/rZqldgG7Yk9+Jf4Ii/itSJeqBtblln8HnI9hwcn7tX+qPtjCmTEToguzNMqi9gWfBRMov2ax0qLxXxmA6m3Z7T0qK/yrP8AzOT+kg/xKh99cdJ8yWThmORZ4yqsUc5lN1PKSDr2eFVFurznF7XF7Xt2277ew1z3Zm3WMmGBxbvGZpESzIzSrxFCsTltMurIcpBW4bUAkfNvbYZNpYkLIYxwIYyw0yqs0TSMHIygiPEuT9WwOmlB0Pii17i3ffT319Vwehv/APWh+Nchi2qfmyQca6FQQhYapw7h7do4gvfpe9b+G2oYjDDFiXW+KxHEzOCA/wA6UJG11JctGXPDXUmTMbDUB07OL2uL9bdtu+3tFeq5hiNryrHAzYl1EqO0kpZAyKZ0WyyFeRdFHdzd5qc3Q2vJLimWWdncwRuYtAqExxFgyZQ0bZmJBuVcSG2qEALnSlKCq7w71yYXEsoQSLwUcIWyWsMTJK2bKSSUw4AHS9umprYi3iklXF2jEfBV8jZwWuA2UvGQMtwA6nUFWGtwQNjbO6kOKcvIXDFVW6Nl5VEgI6fSWeRT4HsIvXuDdmJGmYGQ8dShzOWCoSxKx39UZnY21tfSw0oK1sjfuQ2zIXDSICWvEyqy4eMWQrdryzltbcuoJ0Fevy/kZAXgEYYJZklDsDJGsyizx2tw2sTrr076mvyJgzK15OVg1s9g2URhQwtqAYI28x3G1fG3Gw5VVvJZcluYfxcQhXs+oo9tBHyb6S2ifgWErMIRxVyuCyxoZDkzIQzgkC/2uzS2fv5IqpxE4jlEaQ5lVVU5Q5jAS5N5F0JANjqOlTh3Fgt602hJT0h9HchlEdxyhWUEePW9eV3Bw4y6y8uQev6ypbkfTVSVUnvyigz7M3oDpJJiAmHRJMl3lXrcjLIGy8N9AbHQhlIJBrN+V+C/neG/p4v71ZtlbCTDmRkLsZCCS7lyAL5VBP0Rc26nxqQtQVHAzLJwXUhllx87hgQQVjSZUII0IyxrrUzu3rHIe/EYn9Wd0/cr5tAZsZhl+qJpPuqsf/e+Nfd19cMD9aSd/vzyP+9VpEtVTmOXaIHfiIz97BTr+MYq2VUtr6Y/N9U4E+15MVF+DCogW2vhFfRSoHkRjTQadNOnlQoO4V6pQeOEO4e6vvDHcOt+nb316pQeTGO4e6voUXv219pQKUpQYcXi0iRnkbKii5Y9gpi8WsUbSSHKiAljroB1OlR29uHaTBTKgLMVsAASTqOgGpqr4fCTPDtP0Dx8QckQRgC3OGy3vxGNlJddDcW0tQX+lcuxGxHVJCcNM93z8NVfK8nFxY57EMLo0QDrqhMTdFr7iNgSyST54ZTmxDkjI2Vky4poWL3PEazxi4FlARb30AdQrDFjEZ3RWBaMgOO4sAwv7CD7a54cFIq4i+FlkaRIc7yRu2rFA3IG/hAW2cAWZbMptWs2yJVhkBwshkkTBPI5iZwyIsImRwpDSHMrkxjU5DfqLh1KlUrdrZ+XFE8KWORMLFEkskTcxyKZHlkHIzD0aZc1+R++rB81xf8AOIf+Hb/GoPk2u0I/zMPL/wAyWL/CpumP4Dh+8xIT5lQT+NeI8BJG0s8squ3BygLGYwAhZr6u1yS3wrZ3fW2Ew47oY/6gqRIVVN4UPzkkKzcmFeyqWa0GMDPZRqbK5NhVrqJmX/zCLxw83wkht+JpAflGn8lif+Gn/uVG70YrjYaPKklmxMKFGzwMwLgEXNmAIPWrRWKfDK9s6hsrBhcXsym6sPEGoFJxW8GISdoInRE4ghjuhcoElw0ZYktzkjEE69Mg8a1sdvZiI2cuUcJJKUGVky8JsSgBKvzX4KnXvPgRdjsSAyNIYY+IxUs+UZiUIKEnroQCPId1DsOAm5hjJuTfKOrFmY+0yOT+me+gqm0t6Z8MIQZY5n5jIqxFRlKsYzIwc8NgVy5Re9j07NXHbx4mMqOLE0rQ5jKIzoAkk2RouJlB9GFv1s16uEe7GFXh5cPEOFfh2ReXNq2XTS9z7zXn8lMJk4fzaHJ9XItvWLdLfWJPtoKjid8sUC9itncLGFizsnpY00Ab0hIlPW1rDxqc3f21PLiSkzxAGJWCIMwJyRGQrKrEEh5CCp+i0ZFwSal593sO4YPBGwa+YFQb5mDG/myKfNRWTD7HhjkMiRIshUKXVQDlUAKtx2AAC3gO6g3KUpQKxzYhUtnYLmYKLkC7MbKov1JPZWSqr8oyyfNU4QYyCeMplFzmGbIQP0rUFqrSfbEAYqZYwwdYyuYXEji6IR9Yg3A7a5rsLFtxsIeJi2jMzrCubEapePNIWcESBW4iskn0GJUjLYxu3sFONuswVzAcbhZmspN2gWKIAHxGKv8AY8NA7KZ1DhMwzkFgtxcqpAYgdbAsov4islq4fBtCSRs7cdIAzg2fEu8cDyYJpEMzDi6OWzW7c9uWrjuPiJTjLTPiHlOFiaTPxFRG4UAKMjDISWLsrpYktMrDlBoL/SlfC1utBpbcfLhZz3RSH3Iay7Niywxr3Io9ygVo71ygYHE2IvwJQNe0oQPialhUj7UVjDbG4fxjnHxiP7KlahdtTrHicK7sqreVbsQo5o8w1P6FIE1StIbbgOgniv8A7RP7ahtq71NhpZ8yhoo/m/0lQji58xGb12uq2UdagWalVmbeeR8JjZY4zG0CT8NmKvd41e2ZBqpDICVPYym5vpB7J+Ud3TEzOqtFBHhWIzLHYvEzT2LescwChO8WoOhUqmYXfKZ5kiCA2mmV2uqggfOTDGoPQ2w6kudPfpim+UMnhskdkViZ2DLILLxxliI9fMcMxDaC1u/QLxSqxs3fQzPCgw7XkLhiJEKjI+QmNtOKAdTl1AvobVZ6BSlKBVe3320+Fw6vG6xlpY0MjIZAqubE5AQW8gasNaO1dlDECMFivDljlFramM3AN+w0FVg+UrQI+Gl4+SEFAUUGaTgK8YztdMr4uIXewPNry1v7M37GJLcHDTMBCsl7xKMzosixnM/LcNYOeUlHAJy16k3FQ4mWcSuOLLDK0YCWzwvE4JbLmYehAAJsud7amtIfJmmQIcTMVXD8BRaOwHJcnl5lJiUmM3XV9OY0GP8A8UUKq0eGmkVkVrh4RZmSSQrq4vZMPKcwuDYWPNXwfKlCt+SSRbTNnColghnKLkLlmJXCycw0FlJy5rDZwnybRxoF4zm1tcqDpFPH0AAGmKY2GnKOyteL5K4lBCzyDNFLE5yxXZZWlb1it1AM7coIDZEve1Bkh3/dp1Bw7JCsOKee7Rl0bDuga2ViGFmHS9zIv1TSLe6HGSQxSYJ3dmfMrrC/CylAW1Y5xaVCclyoNzWzL8n6M1+PKoY4jOq5BnTEFC8ZOW4GaNTcanUHrXnB/J+EMJOJmbhy8ZriMB3FghsF9HZVCnJbMpYHrQTi7t4UG4w0AI1Hoo+vZ9GpGlKBXiWBXFmUMO4gEfGvdKDWGzYv5KP7i/2VEbZ3MixMhkd5FZst8pS1lVlIsyHqHNz17iLm9gpQQse6qBcSpklb50pVmZlLKpDABDl7A5sWzGwUXIAAjH+TTDFHRXlQOSTlMembjBrZkI6Ylxe1xZbEG5NtpQViX5P4GZiZJrPxMyhkAJk4wLepcELiZALG1rXBtXwfJ9DpeSZhzZxeMByxlN2yxixHziW2XKOYdwq0UoICDc9F4F5p2EBzBWZMpI9S6qgCZQbAJl00NxU/SlApSlApSlApSlApSlApSlApSlApSlApSlApSlApSlApSlApSlB//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2" name="Picture 8" descr="http://t3.gstatic.com/images?q=tbn:ANd9GcThuM_iBgCy0EkV98Zd9dcqqtbdB8FQX9y1UQo0s3YLdaZgUMbeV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75360"/>
            <a:ext cx="2843808" cy="295232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58108" y="4509120"/>
            <a:ext cx="5508104" cy="1815882"/>
          </a:xfrm>
          <a:prstGeom prst="rect">
            <a:avLst/>
          </a:prstGeom>
        </p:spPr>
        <p:txBody>
          <a:bodyPr wrap="square">
            <a:spAutoFit/>
          </a:bodyPr>
          <a:lstStyle/>
          <a:p>
            <a:pPr algn="ctr"/>
            <a:r>
              <a:rPr lang="es-CO" sz="2800" dirty="0"/>
              <a:t>La palabra "</a:t>
            </a:r>
            <a:r>
              <a:rPr lang="es-CO" sz="2800" i="1" dirty="0"/>
              <a:t>pensamientos</a:t>
            </a:r>
            <a:r>
              <a:rPr lang="es-CO" sz="2800" dirty="0"/>
              <a:t>" viene de yetser, que significa "</a:t>
            </a:r>
            <a:r>
              <a:rPr lang="es-CO" sz="2800" u="sng" dirty="0"/>
              <a:t>invención</a:t>
            </a:r>
            <a:r>
              <a:rPr lang="es-CO" sz="2800" dirty="0"/>
              <a:t>" o "</a:t>
            </a:r>
            <a:r>
              <a:rPr lang="es-CO" sz="2800" u="sng" dirty="0"/>
              <a:t>formación</a:t>
            </a:r>
            <a:r>
              <a:rPr lang="es-CO" sz="2800" dirty="0"/>
              <a:t>" y se deriva del verbo "</a:t>
            </a:r>
            <a:r>
              <a:rPr lang="es-CO" sz="2800" u="sng" dirty="0"/>
              <a:t>inventar</a:t>
            </a:r>
            <a:r>
              <a:rPr lang="es-CO" sz="2800" dirty="0"/>
              <a:t>", "</a:t>
            </a:r>
            <a:r>
              <a:rPr lang="es-CO" sz="2800" u="sng" dirty="0"/>
              <a:t>formar</a:t>
            </a:r>
            <a:r>
              <a:rPr lang="es-CO" sz="2800" dirty="0"/>
              <a:t>", yatsar.  </a:t>
            </a:r>
          </a:p>
        </p:txBody>
      </p:sp>
      <p:pic>
        <p:nvPicPr>
          <p:cNvPr id="1034" name="Picture 10" descr="http://t2.gstatic.com/images?q=tbn:ANd9GcTU3L-o-oOxluE8dDpM9wD3n7SUl9GnGExCJ6a5Pripr22mn92U1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871" y="4234210"/>
            <a:ext cx="2724150" cy="167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5078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1034"/>
                                        </p:tgtEl>
                                        <p:attrNameLst>
                                          <p:attrName>style.visibility</p:attrName>
                                        </p:attrNameLst>
                                      </p:cBhvr>
                                      <p:to>
                                        <p:strVal val="visible"/>
                                      </p:to>
                                    </p:set>
                                    <p:animEffect transition="in" filter="wheel(1)">
                                      <p:cBhvr>
                                        <p:cTn id="10" dur="2000"/>
                                        <p:tgtEl>
                                          <p:spTgt spid="1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Autofit/>
          </a:bodyPr>
          <a:lstStyle/>
          <a:p>
            <a:r>
              <a:rPr lang="es-CO" sz="3200" dirty="0"/>
              <a:t>Estos malos pensamientos eran el producto de un corazón malo. Jesús dijo:</a:t>
            </a:r>
          </a:p>
        </p:txBody>
      </p:sp>
      <p:sp>
        <p:nvSpPr>
          <p:cNvPr id="3" name="2 Marcador de contenido"/>
          <p:cNvSpPr>
            <a:spLocks noGrp="1"/>
          </p:cNvSpPr>
          <p:nvPr>
            <p:ph idx="1"/>
          </p:nvPr>
        </p:nvSpPr>
        <p:spPr>
          <a:xfrm>
            <a:off x="3059832" y="1628800"/>
            <a:ext cx="3096344" cy="4968552"/>
          </a:xfrm>
          <a:blipFill>
            <a:blip r:embed="rId2"/>
            <a:tile tx="0" ty="0" sx="100000" sy="100000" flip="none" algn="tl"/>
          </a:blipFill>
        </p:spPr>
        <p:txBody>
          <a:bodyPr>
            <a:normAutofit fontScale="70000" lnSpcReduction="20000"/>
          </a:bodyPr>
          <a:lstStyle/>
          <a:p>
            <a:pPr marL="0" indent="0" algn="ctr">
              <a:buNone/>
            </a:pPr>
            <a:r>
              <a:rPr lang="es-CO" dirty="0" smtClean="0"/>
              <a:t>"</a:t>
            </a:r>
            <a:r>
              <a:rPr lang="es-CO" i="1" dirty="0"/>
              <a:t>Del corazón salen los malos pensamientos", y observó que producen los "homicidios, los adulterios, las fornicaciones, los hurtos, los falsos testimonios, las blasfemias</a:t>
            </a:r>
            <a:r>
              <a:rPr lang="es-CO" dirty="0"/>
              <a:t>"</a:t>
            </a:r>
            <a:r>
              <a:rPr lang="es-CO" dirty="0">
                <a:solidFill>
                  <a:srgbClr val="FF0000"/>
                </a:solidFill>
              </a:rPr>
              <a:t> (Mat 15:19)</a:t>
            </a:r>
            <a:r>
              <a:rPr lang="es-CO" dirty="0"/>
              <a:t>.  </a:t>
            </a:r>
            <a:r>
              <a:rPr lang="es-CO" dirty="0" smtClean="0"/>
              <a:t>El </a:t>
            </a:r>
            <a:r>
              <a:rPr lang="es-CO" dirty="0"/>
              <a:t>corazón era considerado popularmente como el centro de las facultades más nobles de la mente: la conciencia y la voluntad.  Un "corazón" contaminado a la larga o a la corta infecta toda la vida.</a:t>
            </a:r>
          </a:p>
          <a:p>
            <a:endParaRPr lang="es-CO" dirty="0"/>
          </a:p>
        </p:txBody>
      </p:sp>
      <p:pic>
        <p:nvPicPr>
          <p:cNvPr id="4" name="Picture 4" descr="http://ubdavid.org/espanol/nueva-vida3/graphics/12_sins-from-hear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556792"/>
            <a:ext cx="2664296" cy="489654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http://ubdavid.org/espanol/el-cielo/graphics/10_sins-from-hear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184" y="1556792"/>
            <a:ext cx="2759968"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3159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6" presetClass="entr" presetSubtype="0" fill="hold" nodeType="click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wipe(down)">
                                      <p:cBhvr>
                                        <p:cTn id="41" dur="580">
                                          <p:stCondLst>
                                            <p:cond delay="0"/>
                                          </p:stCondLst>
                                        </p:cTn>
                                        <p:tgtEl>
                                          <p:spTgt spid="5"/>
                                        </p:tgtEl>
                                      </p:cBhvr>
                                    </p:animEffect>
                                    <p:anim calcmode="lin" valueType="num">
                                      <p:cBhvr>
                                        <p:cTn id="4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47" dur="26">
                                          <p:stCondLst>
                                            <p:cond delay="650"/>
                                          </p:stCondLst>
                                        </p:cTn>
                                        <p:tgtEl>
                                          <p:spTgt spid="5"/>
                                        </p:tgtEl>
                                      </p:cBhvr>
                                      <p:to x="100000" y="60000"/>
                                    </p:animScale>
                                    <p:animScale>
                                      <p:cBhvr>
                                        <p:cTn id="48" dur="166" decel="50000">
                                          <p:stCondLst>
                                            <p:cond delay="676"/>
                                          </p:stCondLst>
                                        </p:cTn>
                                        <p:tgtEl>
                                          <p:spTgt spid="5"/>
                                        </p:tgtEl>
                                      </p:cBhvr>
                                      <p:to x="100000" y="100000"/>
                                    </p:animScale>
                                    <p:animScale>
                                      <p:cBhvr>
                                        <p:cTn id="49" dur="26">
                                          <p:stCondLst>
                                            <p:cond delay="1312"/>
                                          </p:stCondLst>
                                        </p:cTn>
                                        <p:tgtEl>
                                          <p:spTgt spid="5"/>
                                        </p:tgtEl>
                                      </p:cBhvr>
                                      <p:to x="100000" y="80000"/>
                                    </p:animScale>
                                    <p:animScale>
                                      <p:cBhvr>
                                        <p:cTn id="50" dur="166" decel="50000">
                                          <p:stCondLst>
                                            <p:cond delay="1338"/>
                                          </p:stCondLst>
                                        </p:cTn>
                                        <p:tgtEl>
                                          <p:spTgt spid="5"/>
                                        </p:tgtEl>
                                      </p:cBhvr>
                                      <p:to x="100000" y="100000"/>
                                    </p:animScale>
                                    <p:animScale>
                                      <p:cBhvr>
                                        <p:cTn id="51" dur="26">
                                          <p:stCondLst>
                                            <p:cond delay="1642"/>
                                          </p:stCondLst>
                                        </p:cTn>
                                        <p:tgtEl>
                                          <p:spTgt spid="5"/>
                                        </p:tgtEl>
                                      </p:cBhvr>
                                      <p:to x="100000" y="90000"/>
                                    </p:animScale>
                                    <p:animScale>
                                      <p:cBhvr>
                                        <p:cTn id="52" dur="166" decel="50000">
                                          <p:stCondLst>
                                            <p:cond delay="1668"/>
                                          </p:stCondLst>
                                        </p:cTn>
                                        <p:tgtEl>
                                          <p:spTgt spid="5"/>
                                        </p:tgtEl>
                                      </p:cBhvr>
                                      <p:to x="100000" y="100000"/>
                                    </p:animScale>
                                    <p:animScale>
                                      <p:cBhvr>
                                        <p:cTn id="53" dur="26">
                                          <p:stCondLst>
                                            <p:cond delay="1808"/>
                                          </p:stCondLst>
                                        </p:cTn>
                                        <p:tgtEl>
                                          <p:spTgt spid="5"/>
                                        </p:tgtEl>
                                      </p:cBhvr>
                                      <p:to x="100000" y="95000"/>
                                    </p:animScale>
                                    <p:animScale>
                                      <p:cBhvr>
                                        <p:cTn id="54"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80720"/>
          </a:xfrm>
          <a:blipFill>
            <a:blip r:embed="rId2"/>
            <a:tile tx="0" ty="0" sx="100000" sy="100000" flip="none" algn="tl"/>
          </a:blipFill>
        </p:spPr>
        <p:txBody>
          <a:bodyPr>
            <a:normAutofit fontScale="85000" lnSpcReduction="20000"/>
          </a:bodyPr>
          <a:lstStyle/>
          <a:p>
            <a:pPr marL="0" indent="0" algn="ctr">
              <a:buNone/>
            </a:pPr>
            <a:r>
              <a:rPr lang="es-CO" b="1" dirty="0"/>
              <a:t>De continuo.</a:t>
            </a:r>
          </a:p>
          <a:p>
            <a:pPr marL="0" indent="0" algn="ctr">
              <a:buNone/>
            </a:pPr>
            <a:r>
              <a:rPr lang="es-CO" dirty="0" smtClean="0"/>
              <a:t>Literalmente </a:t>
            </a:r>
            <a:r>
              <a:rPr lang="es-CO" dirty="0"/>
              <a:t>"cada día" o "todo el día".  </a:t>
            </a:r>
            <a:endParaRPr lang="es-CO" dirty="0" smtClean="0"/>
          </a:p>
          <a:p>
            <a:pPr marL="0" indent="0" algn="ctr">
              <a:buNone/>
            </a:pPr>
            <a:r>
              <a:rPr lang="es-CO" dirty="0" smtClean="0"/>
              <a:t>Esto </a:t>
            </a:r>
            <a:r>
              <a:rPr lang="es-CO" dirty="0"/>
              <a:t>presenta el pináculo de la triste descripción de la impiedad de los </a:t>
            </a:r>
            <a:r>
              <a:rPr lang="es-CO" dirty="0" smtClean="0"/>
              <a:t>descendientes de Caín</a:t>
            </a:r>
            <a:r>
              <a:rPr lang="es-CO" dirty="0" smtClean="0"/>
              <a:t>.  </a:t>
            </a:r>
            <a:r>
              <a:rPr lang="es-CO" dirty="0"/>
              <a:t>Si esta expresión no describe una depravación total, ¿de qué otro modo se la podría expresar? </a:t>
            </a:r>
            <a:endParaRPr lang="es-CO" dirty="0" smtClean="0"/>
          </a:p>
          <a:p>
            <a:pPr marL="0" indent="0" algn="ctr">
              <a:buNone/>
            </a:pPr>
            <a:r>
              <a:rPr lang="es-CO" dirty="0" smtClean="0"/>
              <a:t> </a:t>
            </a:r>
            <a:r>
              <a:rPr lang="es-CO" dirty="0"/>
              <a:t>Aquí encontramos que el mal reinaba supremo en el corazón, en los "pensamientos" y en las acciones.  Con muy pocas excepciones, lo que predominaba en todas partes era el mal, pero no en forma pasajera sino permanente, no meramente en el caso de unos pocos individuos sino en la sociedad en conjunto.  </a:t>
            </a:r>
            <a:endParaRPr lang="es-CO" dirty="0" smtClean="0"/>
          </a:p>
          <a:p>
            <a:pPr marL="0" indent="0" algn="ctr">
              <a:buNone/>
            </a:pPr>
            <a:r>
              <a:rPr lang="es-CO" dirty="0" smtClean="0"/>
              <a:t>Esto </a:t>
            </a:r>
            <a:r>
              <a:rPr lang="es-CO" dirty="0"/>
              <a:t>se produjo porque los hombres</a:t>
            </a:r>
            <a:r>
              <a:rPr lang="es-CO" u="sng" dirty="0"/>
              <a:t> ignoraron</a:t>
            </a:r>
            <a:r>
              <a:rPr lang="es-CO" dirty="0"/>
              <a:t> "</a:t>
            </a:r>
            <a:r>
              <a:rPr lang="es-CO" u="sng" dirty="0"/>
              <a:t>voluntariamente</a:t>
            </a:r>
            <a:r>
              <a:rPr lang="es-CO" dirty="0"/>
              <a:t>" </a:t>
            </a:r>
            <a:r>
              <a:rPr lang="es-CO" u="sng" dirty="0"/>
              <a:t>la palabra de Dios</a:t>
            </a:r>
            <a:r>
              <a:rPr lang="es-CO" dirty="0"/>
              <a:t> </a:t>
            </a:r>
            <a:r>
              <a:rPr lang="es-CO" dirty="0">
                <a:solidFill>
                  <a:srgbClr val="FF0000"/>
                </a:solidFill>
              </a:rPr>
              <a:t>(2Pe 3:5</a:t>
            </a:r>
            <a:r>
              <a:rPr lang="es-CO" dirty="0" smtClean="0">
                <a:solidFill>
                  <a:srgbClr val="FF0000"/>
                </a:solidFill>
              </a:rPr>
              <a:t>). </a:t>
            </a:r>
            <a:r>
              <a:rPr lang="es-CO" i="1" dirty="0" smtClean="0"/>
              <a:t>Ya que Los «hijos de Dios» todo el tiempo les trasmitieron la voluntad de Dios durante nueve generaciones, principalmente a través de Noé.</a:t>
            </a:r>
            <a:endParaRPr lang="es-CO" i="1" dirty="0"/>
          </a:p>
        </p:txBody>
      </p:sp>
    </p:spTree>
    <p:extLst>
      <p:ext uri="{BB962C8B-B14F-4D97-AF65-F5344CB8AC3E}">
        <p14:creationId xmlns:p14="http://schemas.microsoft.com/office/powerpoint/2010/main" val="1717280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4762872" cy="2661904"/>
          </a:xfrm>
        </p:spPr>
        <p:txBody>
          <a:bodyPr>
            <a:normAutofit fontScale="70000" lnSpcReduction="20000"/>
          </a:bodyPr>
          <a:lstStyle/>
          <a:p>
            <a:pPr marL="0" indent="0">
              <a:buNone/>
            </a:pPr>
            <a:r>
              <a:rPr lang="es-CO" sz="3400" b="1" dirty="0" smtClean="0"/>
              <a:t>Conclusión.</a:t>
            </a:r>
          </a:p>
          <a:p>
            <a:pPr marL="0" indent="0">
              <a:buNone/>
            </a:pPr>
            <a:r>
              <a:rPr lang="es-CO" dirty="0" smtClean="0"/>
              <a:t>Toda </a:t>
            </a:r>
            <a:r>
              <a:rPr lang="es-CO" dirty="0" smtClean="0"/>
              <a:t>la descendencia de Caín </a:t>
            </a:r>
            <a:r>
              <a:rPr lang="es-CO" dirty="0" smtClean="0"/>
              <a:t>terminó </a:t>
            </a:r>
            <a:r>
              <a:rPr lang="es-CO" dirty="0" smtClean="0"/>
              <a:t>en el diluvio sin esperanza de salvación, ya que </a:t>
            </a:r>
            <a:r>
              <a:rPr lang="es-CO" dirty="0" smtClean="0"/>
              <a:t>desoyeron </a:t>
            </a:r>
            <a:r>
              <a:rPr lang="es-CO" dirty="0" smtClean="0"/>
              <a:t>la invitación de </a:t>
            </a:r>
            <a:r>
              <a:rPr lang="es-CO" dirty="0" smtClean="0"/>
              <a:t>Dios </a:t>
            </a:r>
            <a:r>
              <a:rPr lang="es-CO" dirty="0" smtClean="0"/>
              <a:t>y lo </a:t>
            </a:r>
            <a:r>
              <a:rPr lang="es-CO" dirty="0" smtClean="0"/>
              <a:t>demostraron al no engrasar </a:t>
            </a:r>
            <a:r>
              <a:rPr lang="es-CO" dirty="0" smtClean="0"/>
              <a:t>al arca que Dios mandó construir como un medio se </a:t>
            </a:r>
            <a:r>
              <a:rPr lang="es-CO" dirty="0" smtClean="0"/>
              <a:t>salvación</a:t>
            </a:r>
            <a:r>
              <a:rPr lang="es-CO" dirty="0" smtClean="0"/>
              <a:t>, lo que si hicieron los animales que no tenían uso de razón.</a:t>
            </a:r>
            <a:r>
              <a:rPr lang="es-CO" dirty="0" smtClean="0"/>
              <a:t> </a:t>
            </a:r>
            <a:endParaRPr lang="es-CO" dirty="0" smtClean="0"/>
          </a:p>
        </p:txBody>
      </p:sp>
      <p:pic>
        <p:nvPicPr>
          <p:cNvPr id="3074" name="Picture 2" descr="http://t1.gstatic.com/images?q=tbn:ANd9GcT-VOJMX52KUCRJOpLOUXl319dEWcZuWMn21gHyZQTUaBlX-Sddd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32657"/>
            <a:ext cx="3528392" cy="266190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971600" y="3573016"/>
            <a:ext cx="6696744" cy="3046988"/>
          </a:xfrm>
          <a:prstGeom prst="rect">
            <a:avLst/>
          </a:prstGeom>
          <a:blipFill>
            <a:blip r:embed="rId3"/>
            <a:tile tx="0" ty="0" sx="100000" sy="100000" flip="none" algn="tl"/>
          </a:blipFill>
        </p:spPr>
        <p:txBody>
          <a:bodyPr wrap="square">
            <a:spAutoFit/>
          </a:bodyPr>
          <a:lstStyle/>
          <a:p>
            <a:pPr algn="ctr"/>
            <a:r>
              <a:rPr lang="es-CO" sz="2400" dirty="0"/>
              <a:t>Este es un ejemplo para todos los que vivimos en este tiempo, Dios nos ama y quiere salvarnos. Pero como dijo Dios a Noé: «</a:t>
            </a:r>
            <a:r>
              <a:rPr lang="es-CO" sz="2400" b="1" i="1" dirty="0">
                <a:latin typeface="Agency FB" pitchFamily="34" charset="0"/>
              </a:rPr>
              <a:t>No contenderá mi espíritu con el hombre para siempre, porque ciertamente él es carne; mas serán sus días ciento veinte años</a:t>
            </a:r>
            <a:r>
              <a:rPr lang="es-CO" sz="2400" dirty="0"/>
              <a:t>». Para nosotros el tiempo de gracia termina cuando se termine de predicar el Evangelio en todo el </a:t>
            </a:r>
            <a:r>
              <a:rPr lang="es-CO" sz="2400" dirty="0" smtClean="0"/>
              <a:t>mundo</a:t>
            </a:r>
          </a:p>
          <a:p>
            <a:pPr algn="ctr"/>
            <a:r>
              <a:rPr lang="es-CO" sz="2400" dirty="0" smtClean="0">
                <a:solidFill>
                  <a:srgbClr val="FF0000"/>
                </a:solidFill>
              </a:rPr>
              <a:t> </a:t>
            </a:r>
            <a:r>
              <a:rPr lang="es-CO" sz="2400" dirty="0">
                <a:solidFill>
                  <a:srgbClr val="FF0000"/>
                </a:solidFill>
              </a:rPr>
              <a:t>(lea Mat.24:14). </a:t>
            </a:r>
          </a:p>
        </p:txBody>
      </p:sp>
    </p:spTree>
    <p:extLst>
      <p:ext uri="{BB962C8B-B14F-4D97-AF65-F5344CB8AC3E}">
        <p14:creationId xmlns:p14="http://schemas.microsoft.com/office/powerpoint/2010/main" val="347670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ipe(down)">
                                      <p:cBhvr>
                                        <p:cTn id="7" dur="580">
                                          <p:stCondLst>
                                            <p:cond delay="0"/>
                                          </p:stCondLst>
                                        </p:cTn>
                                        <p:tgtEl>
                                          <p:spTgt spid="3074"/>
                                        </p:tgtEl>
                                      </p:cBhvr>
                                    </p:animEffect>
                                    <p:anim calcmode="lin" valueType="num">
                                      <p:cBhvr>
                                        <p:cTn id="8"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13" dur="26">
                                          <p:stCondLst>
                                            <p:cond delay="650"/>
                                          </p:stCondLst>
                                        </p:cTn>
                                        <p:tgtEl>
                                          <p:spTgt spid="3074"/>
                                        </p:tgtEl>
                                      </p:cBhvr>
                                      <p:to x="100000" y="60000"/>
                                    </p:animScale>
                                    <p:animScale>
                                      <p:cBhvr>
                                        <p:cTn id="14" dur="166" decel="50000">
                                          <p:stCondLst>
                                            <p:cond delay="676"/>
                                          </p:stCondLst>
                                        </p:cTn>
                                        <p:tgtEl>
                                          <p:spTgt spid="3074"/>
                                        </p:tgtEl>
                                      </p:cBhvr>
                                      <p:to x="100000" y="100000"/>
                                    </p:animScale>
                                    <p:animScale>
                                      <p:cBhvr>
                                        <p:cTn id="15" dur="26">
                                          <p:stCondLst>
                                            <p:cond delay="1312"/>
                                          </p:stCondLst>
                                        </p:cTn>
                                        <p:tgtEl>
                                          <p:spTgt spid="3074"/>
                                        </p:tgtEl>
                                      </p:cBhvr>
                                      <p:to x="100000" y="80000"/>
                                    </p:animScale>
                                    <p:animScale>
                                      <p:cBhvr>
                                        <p:cTn id="16" dur="166" decel="50000">
                                          <p:stCondLst>
                                            <p:cond delay="1338"/>
                                          </p:stCondLst>
                                        </p:cTn>
                                        <p:tgtEl>
                                          <p:spTgt spid="3074"/>
                                        </p:tgtEl>
                                      </p:cBhvr>
                                      <p:to x="100000" y="100000"/>
                                    </p:animScale>
                                    <p:animScale>
                                      <p:cBhvr>
                                        <p:cTn id="17" dur="26">
                                          <p:stCondLst>
                                            <p:cond delay="1642"/>
                                          </p:stCondLst>
                                        </p:cTn>
                                        <p:tgtEl>
                                          <p:spTgt spid="3074"/>
                                        </p:tgtEl>
                                      </p:cBhvr>
                                      <p:to x="100000" y="90000"/>
                                    </p:animScale>
                                    <p:animScale>
                                      <p:cBhvr>
                                        <p:cTn id="18" dur="166" decel="50000">
                                          <p:stCondLst>
                                            <p:cond delay="1668"/>
                                          </p:stCondLst>
                                        </p:cTn>
                                        <p:tgtEl>
                                          <p:spTgt spid="3074"/>
                                        </p:tgtEl>
                                      </p:cBhvr>
                                      <p:to x="100000" y="100000"/>
                                    </p:animScale>
                                    <p:animScale>
                                      <p:cBhvr>
                                        <p:cTn id="19" dur="26">
                                          <p:stCondLst>
                                            <p:cond delay="1808"/>
                                          </p:stCondLst>
                                        </p:cTn>
                                        <p:tgtEl>
                                          <p:spTgt spid="3074"/>
                                        </p:tgtEl>
                                      </p:cBhvr>
                                      <p:to x="100000" y="95000"/>
                                    </p:animScale>
                                    <p:animScale>
                                      <p:cBhvr>
                                        <p:cTn id="20" dur="166" decel="50000">
                                          <p:stCondLst>
                                            <p:cond delay="1834"/>
                                          </p:stCondLst>
                                        </p:cTn>
                                        <p:tgtEl>
                                          <p:spTgt spid="307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1124744"/>
            <a:ext cx="4618856" cy="4525963"/>
          </a:xfrm>
          <a:blipFill>
            <a:blip r:embed="rId2"/>
            <a:tile tx="0" ty="0" sx="100000" sy="100000" flip="none" algn="tl"/>
          </a:blipFill>
        </p:spPr>
        <p:txBody>
          <a:bodyPr/>
          <a:lstStyle/>
          <a:p>
            <a:pPr marL="0" indent="0" algn="ctr">
              <a:buNone/>
            </a:pPr>
            <a:r>
              <a:rPr lang="es-CO" dirty="0"/>
              <a:t>Mi oración y deseo es que no </a:t>
            </a:r>
            <a:r>
              <a:rPr lang="es-CO" dirty="0" smtClean="0"/>
              <a:t>permitas </a:t>
            </a:r>
            <a:r>
              <a:rPr lang="es-CO" dirty="0"/>
              <a:t>que pasen los días y los años sin </a:t>
            </a:r>
            <a:r>
              <a:rPr lang="es-CO" dirty="0" smtClean="0"/>
              <a:t>decidirte </a:t>
            </a:r>
            <a:r>
              <a:rPr lang="es-CO" dirty="0"/>
              <a:t>por </a:t>
            </a:r>
            <a:r>
              <a:rPr lang="es-CO" dirty="0" smtClean="0"/>
              <a:t>Cristo. </a:t>
            </a:r>
            <a:r>
              <a:rPr lang="es-CO" dirty="0"/>
              <a:t>El tiempo de gracia ya casi se termina y Jesús pronto vendrá por segunda vez. Que Dios te bendiga. En cristo Jesús. Amen.</a:t>
            </a:r>
            <a:endParaRPr lang="es-CO" dirty="0"/>
          </a:p>
        </p:txBody>
      </p:sp>
      <p:sp>
        <p:nvSpPr>
          <p:cNvPr id="4" name="AutoShape 2" descr="data:image/jpeg;base64,/9j/4AAQSkZJRgABAQAAAQABAAD/2wCEAAkGBxQTEhQUEhQUFRUUFRYWFBQWFRUUFBUVFRcXFhgWFhUdHCghGBolHxYVITEhJSkrLi4uFx8zODMsNygtLisBCgoKDg0OGhAQGywkHSQsLCwsLCwsLCwsLCwsLCwsLCwsLCwsLCwsLCwsLCwsLCwsLCwsLCwsLCwsLCwsLCwsLP/AABEIAKkBKwMBIgACEQEDEQH/xAAbAAABBQEBAAAAAAAAAAAAAAAAAQMEBQYCB//EAEUQAAEDAgQDBAcECQIFBQEAAAEAAhEDIQQSMUEFUWEGInGREzJSgaGx0ULB0vAHFCNDU2JygpKTohYzg+Hxc6OywuIV/8QAGQEBAAMBAQAAAAAAAAAAAAAAAAECAwQF/8QAIBEBAQEAAgMBAAMBAAAAAAAAAAECAxESITFBBBNRYf/aAAwDAQACEQMRAD8A9xQhCAQhCAQhCAQhCAQhCAQklEoFQklJKBUkpqpXaDBN+Shf/wBdhJDQXRvoFHci0zb8WMpmrigI3nyVNxjFuc3ukNAuZJv4wFkqnaPQB0mSCfAlV1ySNc8Nr0eniAU7KxXCeLZyJWmwWMkQfNM7lRvhuVglC4BXQKuxdIQhAIQhAIQhAIQhAIQhAIQhAIQhAIQhAIQhAIQhAJJSOK4LkDkolRn1wDE31jeOa4dieii2RPVS8yTMoBx3T4oZjJMZT5qv9mf9W8NJ2ZGZRhW6FL6XoVfuK9U/mUXiGNFJhc7wA5nku/S9CvN+2vHTUeRTd3Wd1sb+07rf4AKu9yT004+O6q5xPFe645pc63nZdcNlolYfgNYvaHT6zjE8mnL8w9bariclME6bnkfoueXt3TEk9IvaDi7Q2owm+WR7wV5pgMXMX+0fmu+1WNrvxZYGEB8Bhn7I1c7kLn4Lb9kadJlMU4bG8tBk7uPMqt7tXkknovBjoVrcM+yiswdLUNaP6bfBOPBAOQids2mqvJZGerNLvB4wGGnXZTwVn8O8NLSb5VcMxAOhF+q2xr17cfLjq+koFLKjOrRt8Ura/RW8oy8akSiU16RL6RT3Do4lXEpZRDpCRKgEiEIFQkCVAIQhAIQhAIQhAIKEhQNvKznGu1dHD5gZe5sgtboHQXBpdpNtBJHJW3GMV6KjUqewxzvILxLiGLLsOynRLTiC51V2bQF5MF3ubr1Vd66i2c9vRuC06lbJiKpyVDdzQZybmn1G0LQucNyPOFU9nMHkoUmg6C9tTpr5FT6hv9r3C3yVMRfdduLRpB95/JSBxGwF+f1TRPR3x6fyrnOPZPkeuoy9Vp1FO6lOqCBmPygxrouG1Q71BIBAPxUY4iDb4gk8jfw26KM2rrEQDAsBsDFz1+ClCzxDnmm9oESxwB8QQF4TWqEZs2g0XqPaHFfsXgES4BojW573wzT4leYdqasZAN6bST1iPu+Kw5XZ/Gl9jgnFDkZGrDlcPAm63fEOKhuFz2Mbc15PwOrlqEnSb+BEFanj2NDMM5syCJb1nQLGXqV15v5/hrHcSdUe1x2naIHJSeH8TLHi9is1R4nTiTmHQgz8EzW40CCGNdPN1h9UqvlHqWF7QgRJVxhuLtcvGcNx0wPSNk+0069cp+qveFcXBux1hqDY+SeVivWa9XGJB3VhRxGWPivP8JxaYutVgcRmAV5tG+P17aYVbTPxH0SCr4e8/FQ8DiCO7Ounj/3U8uN9fIeS6c3uPP3nxvRPSdR8FA7R8PqV6IFF4a9rg5ubMGOImzovE3308rL0nj5LtrpSxEqtZxf0Yis0iPWcIIpiBJdzaL3GwVyx03FwbgrL9qqANN5zZRkJzXgFneBMXy2M9JUrsXiHHDBjxlfSc6m5szlFnNAO4yubBVcW/KtvP7GhCVcgrpXZhCVCBEqEIBCEIBCEIBCEIBcuK6TdQoMp+kTF5MFV5vhg/uN/gvMjw0HGUmtcWhpHpBcipkZGQf3Nc6+krb/pLxALsLR9uqHO/paQD8yqPs/QbUxQdqWsGblLzJM76vHmseW++m3FPXb0TDMytA5ADyUcVRJ7zt+fzmwuOSkzAJVbVqyLQI1h7idtei0ypo76bS5j2szx919T46KLVxNpJ6av62PPY+S5fU/m5XLjoRuPAA++VWY2vG48M5iCLzy1EE3U9ohzF4yOVwb3AEztpcSAOijVuIRFgTNoeW6gaQL6aqudV6gTqcwm0REnRdOe3cmwmJbfUX5m3gq2ryIPaTGOFI5Se9InMXamT8QR4LC0TVqkgtLmU2950eqJAEncXHX3L0GuGuBDgXbQRSIEaW06eaqeJ12MpOa0ZRGwpgCdob525rHee/bp4+TqeMjL0aWUpMUC6ASTAgTsAng6fckqCbrFqiMw45KdS4S1w0UcG6ueGO0VamTtQY7hTmaCyr6NU06jXAxeHeB5r0sYUPFws32n7P5W52i26mGs9JGAr94ar0LhD+6F5TwXEktE+s0wfqvQOB4ywur5+lvca5rlY4TEB9rB3XQ+HVUtOsIldOO4Wk3cstcc3GidHT5+fNc4VjWkhv2jJ11geQtHkqWjxJws7vD3z81YUeIMcRDouPWltvOFrOTOnNrh3n8PcUpgsMwYuQdCNwfdKpeyVbLVLDP7Wi1wDjLg/DvNJ4cd3Q6kCd8q0dQAjmCskazqVem50D0eJawkDWjiWinJ/wCpH+Cr832n7jpuQV2CmgV0Ct2BxKuAUsqB0hIEqAQhCAQhCAQhCAKYqlPOUasUHl3bXFh3EQ0kBtKjcnQZzlP/AMwfcnexFEZ6jx9p5J62/wC6y/aOp6erjXNP/MrMpNNoAYTmnpABW57AYD0eGYBo1oDTvHXyC59+9OjPrLSV3Q3UN0uSAPMjxUCvinXOaIMESyJFoEt1sbFTsa2W65eZhxtpFiNyFBc2c37SSSQRleNbtaO/DfHeFtGVMVsSZ/5gLb3zU4BIOW+UQbTvodVUYus+BebmDmb3rX0bz0jrKtG1CQIM2NxmiP8AO5vM/RQcThnu0mBmgw+YF/bGpnWdeiUjPnEE7l3q7giZNgMuhiEVazhoXRyGWNTzH3p2vhHEnW9gYe0SZ073IE/C1p5rtA1nSdDus60iDicW4TLuUXZudpbf3ql4rWzC5nWbtzQPAaK0xVX2TG83220VZiy4g3N5PgDb2diq9rRQYatldl8vDkrDZQcUwanUHW2pJj36J/CVswWO43xe/QIurPhjrqvi6suHU5IWWq1zGtwLbBWP6sHgtdeQofDm2AVrSp3VsVfUeY8T4d+r4qB6rxb7vvVzw3ElqT9IIy18OY1DiT4ZfqmqEQD9VbvqqydxrMJjJCntxQG6y+DeZtKmVHnmlqYvf1sLsVgVlxiSCnWY4qi/pqKVePVcR4GFxxFhrUqjC6C8WfF2uEFro6EA+5Z5vE4U3DcTHNWmuldZlbzC8WY4DMcp3mwneDy8VPa6bi45i4WEo4sFTKOKIu0keBhdGee/rj3/ABp+VsgV0Cs7h+LPGsO8bH4Kzw/Emu1BHxC2nJmufXFrKyCVN03g6GU4rMwhCEAhCEAhCEHDyqzi2JFOlUedGMc7yBKsqhWN/SVjvRYCteC8CmP7zB+EoPJP1Q1KVDQ5q5rPBO5OVse9n+5ey8Ao5aLRf/xDfuK8j4Hgc+OpAi1JjKTv6w0VCPcXnzXs3Dh+zZaJaCRyJEn4krCe9Oi+skxjxLQ4NIue8dO668R0j3qvyAgFsAOtEECCZGUejJicpnwHJWOIa7NZoiDLi1p2BAHfB9rzCi13WDXimC4DZo0OnrEk6WiJ3W0YotXDkhhynvFwAgnKCYGtPxMkDVM/qs90geJaAM95A/ZREgXnYQpApZpIaw5Z7uWnlbAkjQ3J2ka+9N/qrR7Js0TDTAJv9jXXzRKGcICW5tc2oaXAaWk07d6TtqVFxGAqRYiIB9YCBH/pkjTmd1aU6IaWg3JANgwZXAEx4RqBN22hd1cL6wBp3Jzd4B24g90899JhRYdsVxDBO3BuZPddzsL0xbS6zVekYjLodIvpy9H+ZXpWJ4a0gD9nlcMx9SZAIJaMkEXiSsnxzhUSYYT7rxYknLJOiy1lrmsjiqVjY3BnXfwaJsodF2V3iBItZWtehaIZrtHxGXxVbVpmDy8PCL5Qsr8aS+05WPC3XVTgnyzwspuCccyw3HVit3w52iumaKh4KZAWhHqpj4vpj+39MO9BzzP8obP3KqwwgJ/9JQdOGc1+WBV85p+azlDi9RlnBro1gxHjKvYrNyeq0Qqxou6ePcLESOazzu0B3pm/Vs/NSsPxVj7TB5Gx/Pgo6p5yr2ni2OPJSadBrhLXaqiLgkbVjQkKO0+lriMA4dVE7zUtHib22NwnxjGP1spQXDY8jdWuF4lKp34cbIY2CpkRdNdhcbKucJXlYvCVCtBw+rotMsdVsMG9WTCqLAVFd0SunLj39OIQhXZhCEIBCEhQNVSvN/0q1MzcNR/iVgXD+Ua/M+S9FrFeX9uKubHMG1Gg9x8XAgfMKNXqLZndVfA6ZdiKr2i/ozpbvOLWNM7GSL8h0XqNF0iRuJ815z2RxXoy9zmucHFocAMxDBOg1MF7RHUC5IXobKkX1GvNYcbbboYlsgTckgWO0zt/KbpqtXBs1wBtBiSSTAEEcyL/AHXTba7jJ5XIiAbe0WjomqleRBdI/tbME3jOC3w6Lftl0ec43lwgn1SKcRF2yXCf/HVJSLRd2S+himLWtYmZIP8Aj0TRqQAZi4LQ54Eggb+kFpE39qLgFdtdmsHZouYfJIn7P7Swi9+SB05CDlySQ4iMt7TI56zPVRX0vW7pmZByu5kXO4u0x0KkU3Nc4GQTlIAaWwM0AyA47NYPeedmzULgTm1jfxgARpcT05oIL6IsCJsRLgYDd4JHrDveY5qn4vg5aZbmLTIlr3SSf6fVjMbbnzv3sEQBa+15IAkdzofv6V+MoQDpEDZkGdj+zEEHKYlVqY8xx2Dh/vNot6xG7bDr8d1X126jaNNOgtAWs7S4INOrTtbLvfYC8EC3ILLPubctd7RusNTptlE4f9odQfz5K0wTLquwje+7qArXDarn06uNsOCLQu0Wa4O7RaZlwmPjXSBieHNrNhwENm8gRPXM2LwqnE9jqbogESAbOMkwSf3lpABE2960mBdDnCY5XjcEz3m7A77qzpshzTIkCXDNMNBFyTUNoM8vFdfHJc+3Dy6s08wxPYtwZmBJE2lwFrCZz8zpKocb2fewZjTcQDqHggEdc31XtjWjv6GLjvZoyXBHfnkTpyKjVKAPeJbYiTmF5lxF62XY/cLKbxRWcteJUa7qdvWA5uBMeJPzVhh8S2pob8t1v+KdmmPEwAcuY96S219a2kXBGgIusfxHsdVF6ZzhsEkOALSYOoqHp5HmsdcVa55UYsSNHNQKGMew5al42sHjU6TfRWWGqsfdpB6bhZddNpqU/h3kbqxpGdVDp0lOw1NWzEWp2HpK4wTVBwtNXOEprbMYaq64cr7DqlwLFdUAt8ubR5CEKygQhCAXLl0uHIGKq8h7T1Ca+KqNic7aTZEjuiSI3u0ea9cxL4aTyBPldeVvw+dzGmSXvc/aMxMCfDKfNV38Wz9WfAXYZjWiq/K943kNEuDozaAl17n7I9+qqiGmIEC2kDzI+apcFwdpa7MW98AAC8NBNz4kxHKeZV6xsAAbCPJYZbaVrsU60OGl7sFzManp8CpNLHS67wBylpvbu6eP5KlFK1aSqWGBjDvGmkAXi18/Pp80v61p3m3N/VsLfz9Zm6lNcuTTB3d/k75Sr9q9I9KpMkkkgDcRaJ7uY7/NI6vpLWnnAnTUDrr8E8+lHqxeZzEnyXT6LTzEcrap2dITq4uYpl2UGRF4vuZjUqM6rsAyCLQ0QDbXvWuWDTcKzdQHN3+R5EfemqmHEau31M6wdx0CjtPTHdpi4sPdAEC+XnE94E7/AHLz2ky5JnT2SPjH3r1HtDgmmmRJiNw03ve41uvOKuGDXEj5AcuQ6BY8ljXCuotip7lOabqLEPHvT7jdc+nVhqOD1dFrMM+ywvCami2GAq2VcfW19xNoVMtQEfmbbK1q1nFrmk5dL5SJB1iXi+m436KmqHdXWFwrcjSCRN7Bg2A9nZdfFXHzz5XdGoMwvc6AunL9qLuOaQAbBOCpUi4k88rQNBt6SdZ3SOw8DuEkgAAOcQ20C8DknWULd5zpvOV7gLmbXW3bmRThnA2B+1JvqQRIHpdxbouKuFJMw64Itmt1n0gsb2Gk9FPbRAHrP97jKbdhwftP1n1inYy3HOBMqAF7TMgG8E6QATUMG0HW8nxzNXsS6ZpunUiTe1rEE9V6Y7Ct070REZ3Rvre+q7pUGt9URoN9AICz1mVeaseQYihXoEB7ZHI2dbkdCrXh9Zr+hiYWo7X8CfWyPZJDAZYNZmcwG/JZ7C4LJUaRpaP6XiQqzEWvJVzhKCuMLRUbCUVc4WmrzKl0k4SmrOkFHoMUpoWkZV0hCFKAhCEAuCuikKCu4wf2T+ojzWNfgiCHWsO779/iVu8ZQzNIWexGFcLRoq69rZZ2qajTLXOa7aD9yj1eJYkfvXeTforqvhuv+130VbXoD8tcsLitZqIL+N4sfvfOmz6KM/j2M/i+VOn+FP16Q6/4H6qHUpjmf8HLO42vNZdHtFjf4v8A7bPwrn/ibGj96P8ASp/hUZ9Ic3f6Z+qYdSbzf/p//pR48n/U+WU49q8b/Eb76bPwpB2yxo+1TPjS+hCrKlIfz/4N/Goxp9Knupt/GnjyHlheu7d4satoH/p1Pxps/pCxI1p0j/a8f/ZUZofy1f8ATZ+NQcbQdHcZVnk5gA+BKmTkPLC6x36QKjwQ6iy/IvH3FZyrx2SSWx/d9QodTCVvYd+fckfwiqRdse+VP9er9qPOfh+jxNr3tABEmBuPNWpCocLwp7XtcdnArS+hVd56a8eu0jAOghavhlXRZbDU4Wg4cdFl17dEq/JRV7QjDNa1zHOBmCIgRFvikpXCru0GGL6D8olzRnaNyW6geIkLWd/jPclntKd25btSd7yfwlNjt07agP8AN34FgA6p/CNurSpFBrz+739oK3XK5+8Nz/xlUOlJo8S4/cF23tZVP2Kf+78SytCm/wBgeascPh3n7HxCmZ5EeWF43tDWOzB4N+r1Ip8XrEC/+1v1VbQwrvZ+I+qm0sKfZ+X1VpjSvnlaYLG1Ce874NHyXPEsDm741i/nM/nmjDYeIt+fNWzaTniA2BuSr5zZVLqdI2Fo2CsqNJP08MAAOQTraa16Z9lptToSNC6UoCEIQCEIQCRKhBzC5ITiSEDRYuDTUiEkIIxpDkk9COQUrKkyoIvoRySehHJS8qMqCGaHRcmgp2VJkQVr8MqzH8MzA2WlyLh1JKPO8RwHooNbgPRelvwgTLsAOSp4r+TyytwHouX8LPJenVOFjkolXg45Kmsdr55OnndLAlWWFwpC1LuDdF0zhcbLK8bacqrw9JSPQqzp4CE8MGrTCbyJWEOZoO+/jupAp9E3gaUSFNDF0z449fTTaa7FIck6GpYRBv0aMnROQiEHAalhdQhAkJYSoQCEIQCEIQCEIQCEIQCEIQCEIQCEIQCEIQCEIQIiEqECQiEqEHOVIWLtCBs0gufQhPIQM+hCX0ScKVR0ntwGLtCFKAhCEAhCEAhCEAhCEAhCEAhCEAhCE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4100" name="Picture 4" descr="http://t3.gstatic.com/images?q=tbn:ANd9GcQD3zFLKYwtXeDTGHMyvyYA-1C2uAdAn2gfqPy3KYS5SOFpqhB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484784"/>
            <a:ext cx="3744416" cy="3769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1064114"/>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501</TotalTime>
  <Words>1994</Words>
  <Application>Microsoft Office PowerPoint</Application>
  <PresentationFormat>Presentación en pantalla (4:3)</PresentationFormat>
  <Paragraphs>70</Paragraphs>
  <Slides>18</Slides>
  <Notes>0</Notes>
  <HiddenSlides>0</HiddenSlides>
  <MMClips>0</MMClips>
  <ScaleCrop>false</ScaleCrop>
  <HeadingPairs>
    <vt:vector size="4" baseType="variant">
      <vt:variant>
        <vt:lpstr>Tema</vt:lpstr>
      </vt:variant>
      <vt:variant>
        <vt:i4>1</vt:i4>
      </vt:variant>
      <vt:variant>
        <vt:lpstr>Títulos de diapositiva</vt:lpstr>
      </vt:variant>
      <vt:variant>
        <vt:i4>18</vt:i4>
      </vt:variant>
    </vt:vector>
  </HeadingPairs>
  <TitlesOfParts>
    <vt:vector size="19" baseType="lpstr">
      <vt:lpstr>Tema de Office</vt:lpstr>
      <vt:lpstr>Presentación de PowerPoint</vt:lpstr>
      <vt:lpstr>Presentación de PowerPoint</vt:lpstr>
      <vt:lpstr>Note que tanto Caín como Enoc, solamente engendraron un hijo varón, y así sucedió con sus descendientes hasta la quinta generación.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Estos malos pensamientos eran el producto de un corazón malo. Jesús dijo:</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DESCENDENCIA DE CAIN</dc:title>
  <dc:creator>FAMILIA FIERRO CH</dc:creator>
  <cp:lastModifiedBy>FAMILIA FIERRO CH</cp:lastModifiedBy>
  <cp:revision>78</cp:revision>
  <dcterms:created xsi:type="dcterms:W3CDTF">2012-10-31T10:20:57Z</dcterms:created>
  <dcterms:modified xsi:type="dcterms:W3CDTF">2006-02-10T07:28:46Z</dcterms:modified>
</cp:coreProperties>
</file>